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02" r:id="rId2"/>
    <p:sldMasterId id="2147483714" r:id="rId3"/>
    <p:sldMasterId id="2147483726" r:id="rId4"/>
    <p:sldMasterId id="2147483765" r:id="rId5"/>
    <p:sldMasterId id="2147483801" r:id="rId6"/>
  </p:sldMasterIdLst>
  <p:notesMasterIdLst>
    <p:notesMasterId r:id="rId65"/>
  </p:notesMasterIdLst>
  <p:handoutMasterIdLst>
    <p:handoutMasterId r:id="rId66"/>
  </p:handoutMasterIdLst>
  <p:sldIdLst>
    <p:sldId id="340" r:id="rId7"/>
    <p:sldId id="496" r:id="rId8"/>
    <p:sldId id="439" r:id="rId9"/>
    <p:sldId id="440" r:id="rId10"/>
    <p:sldId id="441" r:id="rId11"/>
    <p:sldId id="442" r:id="rId12"/>
    <p:sldId id="443" r:id="rId13"/>
    <p:sldId id="444" r:id="rId14"/>
    <p:sldId id="445" r:id="rId15"/>
    <p:sldId id="446" r:id="rId16"/>
    <p:sldId id="447" r:id="rId17"/>
    <p:sldId id="448" r:id="rId18"/>
    <p:sldId id="467" r:id="rId19"/>
    <p:sldId id="430" r:id="rId20"/>
    <p:sldId id="391" r:id="rId21"/>
    <p:sldId id="392" r:id="rId22"/>
    <p:sldId id="393" r:id="rId23"/>
    <p:sldId id="470" r:id="rId24"/>
    <p:sldId id="395" r:id="rId25"/>
    <p:sldId id="343" r:id="rId26"/>
    <p:sldId id="452" r:id="rId27"/>
    <p:sldId id="453" r:id="rId28"/>
    <p:sldId id="451" r:id="rId29"/>
    <p:sldId id="376" r:id="rId30"/>
    <p:sldId id="377" r:id="rId31"/>
    <p:sldId id="378" r:id="rId32"/>
    <p:sldId id="379" r:id="rId33"/>
    <p:sldId id="380" r:id="rId34"/>
    <p:sldId id="381" r:id="rId35"/>
    <p:sldId id="477" r:id="rId36"/>
    <p:sldId id="478" r:id="rId37"/>
    <p:sldId id="497" r:id="rId38"/>
    <p:sldId id="480" r:id="rId39"/>
    <p:sldId id="481" r:id="rId40"/>
    <p:sldId id="482" r:id="rId41"/>
    <p:sldId id="483" r:id="rId42"/>
    <p:sldId id="484" r:id="rId43"/>
    <p:sldId id="485" r:id="rId44"/>
    <p:sldId id="486" r:id="rId45"/>
    <p:sldId id="487" r:id="rId46"/>
    <p:sldId id="488" r:id="rId47"/>
    <p:sldId id="489" r:id="rId48"/>
    <p:sldId id="490" r:id="rId49"/>
    <p:sldId id="491" r:id="rId50"/>
    <p:sldId id="492" r:id="rId51"/>
    <p:sldId id="493" r:id="rId52"/>
    <p:sldId id="494" r:id="rId53"/>
    <p:sldId id="495" r:id="rId54"/>
    <p:sldId id="348" r:id="rId55"/>
    <p:sldId id="347" r:id="rId56"/>
    <p:sldId id="407" r:id="rId57"/>
    <p:sldId id="423" r:id="rId58"/>
    <p:sldId id="454" r:id="rId59"/>
    <p:sldId id="455" r:id="rId60"/>
    <p:sldId id="456" r:id="rId61"/>
    <p:sldId id="457" r:id="rId62"/>
    <p:sldId id="382" r:id="rId63"/>
    <p:sldId id="472" r:id="rId64"/>
  </p:sldIdLst>
  <p:sldSz cx="9144000" cy="6858000" type="screen4x3"/>
  <p:notesSz cx="6858000" cy="9144000"/>
  <p:defaultTextStyle>
    <a:defPPr>
      <a:defRPr lang="en-US"/>
    </a:defPPr>
    <a:lvl1pPr marL="0" algn="l" defTabSz="457014" rtl="0" eaLnBrk="1" latinLnBrk="0" hangingPunct="1">
      <a:defRPr sz="1800" kern="1200">
        <a:solidFill>
          <a:schemeClr val="tx1"/>
        </a:solidFill>
        <a:latin typeface="+mn-lt"/>
        <a:ea typeface="+mn-ea"/>
        <a:cs typeface="+mn-cs"/>
      </a:defRPr>
    </a:lvl1pPr>
    <a:lvl2pPr marL="457014" algn="l" defTabSz="457014" rtl="0" eaLnBrk="1" latinLnBrk="0" hangingPunct="1">
      <a:defRPr sz="1800" kern="1200">
        <a:solidFill>
          <a:schemeClr val="tx1"/>
        </a:solidFill>
        <a:latin typeface="+mn-lt"/>
        <a:ea typeface="+mn-ea"/>
        <a:cs typeface="+mn-cs"/>
      </a:defRPr>
    </a:lvl2pPr>
    <a:lvl3pPr marL="914023" algn="l" defTabSz="457014" rtl="0" eaLnBrk="1" latinLnBrk="0" hangingPunct="1">
      <a:defRPr sz="1800" kern="1200">
        <a:solidFill>
          <a:schemeClr val="tx1"/>
        </a:solidFill>
        <a:latin typeface="+mn-lt"/>
        <a:ea typeface="+mn-ea"/>
        <a:cs typeface="+mn-cs"/>
      </a:defRPr>
    </a:lvl3pPr>
    <a:lvl4pPr marL="1371035" algn="l" defTabSz="457014" rtl="0" eaLnBrk="1" latinLnBrk="0" hangingPunct="1">
      <a:defRPr sz="1800" kern="1200">
        <a:solidFill>
          <a:schemeClr val="tx1"/>
        </a:solidFill>
        <a:latin typeface="+mn-lt"/>
        <a:ea typeface="+mn-ea"/>
        <a:cs typeface="+mn-cs"/>
      </a:defRPr>
    </a:lvl4pPr>
    <a:lvl5pPr marL="1828047" algn="l" defTabSz="457014" rtl="0" eaLnBrk="1" latinLnBrk="0" hangingPunct="1">
      <a:defRPr sz="1800" kern="1200">
        <a:solidFill>
          <a:schemeClr val="tx1"/>
        </a:solidFill>
        <a:latin typeface="+mn-lt"/>
        <a:ea typeface="+mn-ea"/>
        <a:cs typeface="+mn-cs"/>
      </a:defRPr>
    </a:lvl5pPr>
    <a:lvl6pPr marL="2285058" algn="l" defTabSz="457014" rtl="0" eaLnBrk="1" latinLnBrk="0" hangingPunct="1">
      <a:defRPr sz="1800" kern="1200">
        <a:solidFill>
          <a:schemeClr val="tx1"/>
        </a:solidFill>
        <a:latin typeface="+mn-lt"/>
        <a:ea typeface="+mn-ea"/>
        <a:cs typeface="+mn-cs"/>
      </a:defRPr>
    </a:lvl6pPr>
    <a:lvl7pPr marL="2742069" algn="l" defTabSz="457014" rtl="0" eaLnBrk="1" latinLnBrk="0" hangingPunct="1">
      <a:defRPr sz="1800" kern="1200">
        <a:solidFill>
          <a:schemeClr val="tx1"/>
        </a:solidFill>
        <a:latin typeface="+mn-lt"/>
        <a:ea typeface="+mn-ea"/>
        <a:cs typeface="+mn-cs"/>
      </a:defRPr>
    </a:lvl7pPr>
    <a:lvl8pPr marL="3199081" algn="l" defTabSz="457014" rtl="0" eaLnBrk="1" latinLnBrk="0" hangingPunct="1">
      <a:defRPr sz="1800" kern="1200">
        <a:solidFill>
          <a:schemeClr val="tx1"/>
        </a:solidFill>
        <a:latin typeface="+mn-lt"/>
        <a:ea typeface="+mn-ea"/>
        <a:cs typeface="+mn-cs"/>
      </a:defRPr>
    </a:lvl8pPr>
    <a:lvl9pPr marL="3656094" algn="l" defTabSz="45701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2CA811"/>
    <a:srgbClr val="3E97CF"/>
    <a:srgbClr val="3450F2"/>
    <a:srgbClr val="245387"/>
    <a:srgbClr val="2745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144"/>
    <p:restoredTop sz="94679"/>
  </p:normalViewPr>
  <p:slideViewPr>
    <p:cSldViewPr snapToGrid="0" snapToObjects="1">
      <p:cViewPr varScale="1">
        <p:scale>
          <a:sx n="23" d="100"/>
          <a:sy n="23" d="100"/>
        </p:scale>
        <p:origin x="184" y="193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00"/>
    </p:cViewPr>
  </p:sorterViewPr>
  <p:notesViewPr>
    <p:cSldViewPr snapToGrid="0" snapToObjects="1">
      <p:cViewPr>
        <p:scale>
          <a:sx n="100" d="100"/>
          <a:sy n="100" d="100"/>
        </p:scale>
        <p:origin x="-2528" y="4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D2B578-A3B7-2343-93FE-63E6F6166DCC}" type="datetimeFigureOut">
              <a:rPr lang="en-US" smtClean="0"/>
              <a:t>8/19/20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FEEC9E-CC63-C14C-9A0B-CDF2D22E8519}" type="slidenum">
              <a:rPr lang="en-US" smtClean="0"/>
              <a:t>‹#›</a:t>
            </a:fld>
            <a:endParaRPr lang="en-US"/>
          </a:p>
        </p:txBody>
      </p:sp>
    </p:spTree>
    <p:extLst>
      <p:ext uri="{BB962C8B-B14F-4D97-AF65-F5344CB8AC3E}">
        <p14:creationId xmlns:p14="http://schemas.microsoft.com/office/powerpoint/2010/main" val="3641344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AD6D5D-F36A-A24B-90F4-209885CD2F0D}" type="datetimeFigureOut">
              <a:rPr lang="en-US" smtClean="0"/>
              <a:t>8/19/20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1942AA-3D9A-6F4D-A1CC-4D8DE2D5B90F}" type="slidenum">
              <a:rPr lang="en-US" smtClean="0"/>
              <a:t>‹#›</a:t>
            </a:fld>
            <a:endParaRPr lang="en-US"/>
          </a:p>
        </p:txBody>
      </p:sp>
    </p:spTree>
    <p:extLst>
      <p:ext uri="{BB962C8B-B14F-4D97-AF65-F5344CB8AC3E}">
        <p14:creationId xmlns:p14="http://schemas.microsoft.com/office/powerpoint/2010/main" val="1371458463"/>
      </p:ext>
    </p:extLst>
  </p:cSld>
  <p:clrMap bg1="lt1" tx1="dk1" bg2="lt2" tx2="dk2" accent1="accent1" accent2="accent2" accent3="accent3" accent4="accent4" accent5="accent5" accent6="accent6" hlink="hlink" folHlink="folHlink"/>
  <p:notesStyle>
    <a:lvl1pPr marL="0" algn="l" defTabSz="457014" rtl="0" eaLnBrk="1" latinLnBrk="0" hangingPunct="1">
      <a:defRPr sz="1200" kern="1200">
        <a:solidFill>
          <a:schemeClr val="tx1"/>
        </a:solidFill>
        <a:latin typeface="+mn-lt"/>
        <a:ea typeface="+mn-ea"/>
        <a:cs typeface="+mn-cs"/>
      </a:defRPr>
    </a:lvl1pPr>
    <a:lvl2pPr marL="457014" algn="l" defTabSz="457014" rtl="0" eaLnBrk="1" latinLnBrk="0" hangingPunct="1">
      <a:defRPr sz="1200" kern="1200">
        <a:solidFill>
          <a:schemeClr val="tx1"/>
        </a:solidFill>
        <a:latin typeface="+mn-lt"/>
        <a:ea typeface="+mn-ea"/>
        <a:cs typeface="+mn-cs"/>
      </a:defRPr>
    </a:lvl2pPr>
    <a:lvl3pPr marL="914023" algn="l" defTabSz="457014" rtl="0" eaLnBrk="1" latinLnBrk="0" hangingPunct="1">
      <a:defRPr sz="1200" kern="1200">
        <a:solidFill>
          <a:schemeClr val="tx1"/>
        </a:solidFill>
        <a:latin typeface="+mn-lt"/>
        <a:ea typeface="+mn-ea"/>
        <a:cs typeface="+mn-cs"/>
      </a:defRPr>
    </a:lvl3pPr>
    <a:lvl4pPr marL="1371035" algn="l" defTabSz="457014" rtl="0" eaLnBrk="1" latinLnBrk="0" hangingPunct="1">
      <a:defRPr sz="1200" kern="1200">
        <a:solidFill>
          <a:schemeClr val="tx1"/>
        </a:solidFill>
        <a:latin typeface="+mn-lt"/>
        <a:ea typeface="+mn-ea"/>
        <a:cs typeface="+mn-cs"/>
      </a:defRPr>
    </a:lvl4pPr>
    <a:lvl5pPr marL="1828047" algn="l" defTabSz="457014" rtl="0" eaLnBrk="1" latinLnBrk="0" hangingPunct="1">
      <a:defRPr sz="1200" kern="1200">
        <a:solidFill>
          <a:schemeClr val="tx1"/>
        </a:solidFill>
        <a:latin typeface="+mn-lt"/>
        <a:ea typeface="+mn-ea"/>
        <a:cs typeface="+mn-cs"/>
      </a:defRPr>
    </a:lvl5pPr>
    <a:lvl6pPr marL="2285058" algn="l" defTabSz="457014" rtl="0" eaLnBrk="1" latinLnBrk="0" hangingPunct="1">
      <a:defRPr sz="1200" kern="1200">
        <a:solidFill>
          <a:schemeClr val="tx1"/>
        </a:solidFill>
        <a:latin typeface="+mn-lt"/>
        <a:ea typeface="+mn-ea"/>
        <a:cs typeface="+mn-cs"/>
      </a:defRPr>
    </a:lvl6pPr>
    <a:lvl7pPr marL="2742069" algn="l" defTabSz="457014" rtl="0" eaLnBrk="1" latinLnBrk="0" hangingPunct="1">
      <a:defRPr sz="1200" kern="1200">
        <a:solidFill>
          <a:schemeClr val="tx1"/>
        </a:solidFill>
        <a:latin typeface="+mn-lt"/>
        <a:ea typeface="+mn-ea"/>
        <a:cs typeface="+mn-cs"/>
      </a:defRPr>
    </a:lvl7pPr>
    <a:lvl8pPr marL="3199081" algn="l" defTabSz="457014" rtl="0" eaLnBrk="1" latinLnBrk="0" hangingPunct="1">
      <a:defRPr sz="1200" kern="1200">
        <a:solidFill>
          <a:schemeClr val="tx1"/>
        </a:solidFill>
        <a:latin typeface="+mn-lt"/>
        <a:ea typeface="+mn-ea"/>
        <a:cs typeface="+mn-cs"/>
      </a:defRPr>
    </a:lvl8pPr>
    <a:lvl9pPr marL="3656094" algn="l" defTabSz="4570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32065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110414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74888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331599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66170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60400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3265816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3265816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3265816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3265816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85934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32065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11834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52076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038173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413140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11041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11041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9704E-DE88-0045-A375-64BCB077DFD6}"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11041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6" y="3886200"/>
            <a:ext cx="6400800" cy="1752600"/>
          </a:xfrm>
        </p:spPr>
        <p:txBody>
          <a:bodyPr/>
          <a:lstStyle>
            <a:lvl1pPr marL="0" indent="0" algn="ctr">
              <a:buNone/>
              <a:defRPr/>
            </a:lvl1pPr>
            <a:lvl2pPr marL="454422" indent="0" algn="ctr">
              <a:buNone/>
              <a:defRPr/>
            </a:lvl2pPr>
            <a:lvl3pPr marL="908818" indent="0" algn="ctr">
              <a:buNone/>
              <a:defRPr/>
            </a:lvl3pPr>
            <a:lvl4pPr marL="1363223" indent="0" algn="ctr">
              <a:buNone/>
              <a:defRPr/>
            </a:lvl4pPr>
            <a:lvl5pPr marL="1817626" indent="0" algn="ctr">
              <a:buNone/>
              <a:defRPr/>
            </a:lvl5pPr>
            <a:lvl6pPr marL="2272048" indent="0" algn="ctr">
              <a:buNone/>
              <a:defRPr/>
            </a:lvl6pPr>
            <a:lvl7pPr marL="2726450" indent="0" algn="ctr">
              <a:buNone/>
              <a:defRPr/>
            </a:lvl7pPr>
            <a:lvl8pPr marL="3180847" indent="0" algn="ctr">
              <a:buNone/>
              <a:defRPr/>
            </a:lvl8pPr>
            <a:lvl9pPr marL="363525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6EC75-B7B9-0F42-B99E-31D52B0E752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4466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C31779-9C32-9047-B3E3-339F3BDE554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9736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2C2B37-C6B9-DC4B-A0DB-65E0D8DA30D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66415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3F832B-6811-884F-B3F9-7F28DBE0D3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1169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65275-5A8D-E341-A746-87FA4C37DE4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0765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C2199-C3A0-D44F-9995-D7201C8181E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5004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6" y="3886200"/>
            <a:ext cx="6400800" cy="1752600"/>
          </a:xfrm>
        </p:spPr>
        <p:txBody>
          <a:bodyPr/>
          <a:lstStyle>
            <a:lvl1pPr marL="0" indent="0" algn="ctr">
              <a:buNone/>
              <a:defRPr>
                <a:solidFill>
                  <a:schemeClr val="tx1">
                    <a:tint val="75000"/>
                  </a:schemeClr>
                </a:solidFill>
              </a:defRPr>
            </a:lvl1pPr>
            <a:lvl2pPr marL="454453" indent="0" algn="ctr">
              <a:buNone/>
              <a:defRPr>
                <a:solidFill>
                  <a:schemeClr val="tx1">
                    <a:tint val="75000"/>
                  </a:schemeClr>
                </a:solidFill>
              </a:defRPr>
            </a:lvl2pPr>
            <a:lvl3pPr marL="908880" indent="0" algn="ctr">
              <a:buNone/>
              <a:defRPr>
                <a:solidFill>
                  <a:schemeClr val="tx1">
                    <a:tint val="75000"/>
                  </a:schemeClr>
                </a:solidFill>
              </a:defRPr>
            </a:lvl3pPr>
            <a:lvl4pPr marL="1363316" indent="0" algn="ctr">
              <a:buNone/>
              <a:defRPr>
                <a:solidFill>
                  <a:schemeClr val="tx1">
                    <a:tint val="75000"/>
                  </a:schemeClr>
                </a:solidFill>
              </a:defRPr>
            </a:lvl4pPr>
            <a:lvl5pPr marL="1817751" indent="0" algn="ctr">
              <a:buNone/>
              <a:defRPr>
                <a:solidFill>
                  <a:schemeClr val="tx1">
                    <a:tint val="75000"/>
                  </a:schemeClr>
                </a:solidFill>
              </a:defRPr>
            </a:lvl5pPr>
            <a:lvl6pPr marL="2272204" indent="0" algn="ctr">
              <a:buNone/>
              <a:defRPr>
                <a:solidFill>
                  <a:schemeClr val="tx1">
                    <a:tint val="75000"/>
                  </a:schemeClr>
                </a:solidFill>
              </a:defRPr>
            </a:lvl6pPr>
            <a:lvl7pPr marL="2726637" indent="0" algn="ctr">
              <a:buNone/>
              <a:defRPr>
                <a:solidFill>
                  <a:schemeClr val="tx1">
                    <a:tint val="75000"/>
                  </a:schemeClr>
                </a:solidFill>
              </a:defRPr>
            </a:lvl7pPr>
            <a:lvl8pPr marL="3181066" indent="0" algn="ctr">
              <a:buNone/>
              <a:defRPr>
                <a:solidFill>
                  <a:schemeClr val="tx1">
                    <a:tint val="75000"/>
                  </a:schemeClr>
                </a:solidFill>
              </a:defRPr>
            </a:lvl8pPr>
            <a:lvl9pPr marL="36355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4085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1829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7"/>
            <a:ext cx="7772400" cy="1500187"/>
          </a:xfrm>
        </p:spPr>
        <p:txBody>
          <a:bodyPr anchor="b"/>
          <a:lstStyle>
            <a:lvl1pPr marL="0" indent="0">
              <a:buNone/>
              <a:defRPr sz="1900">
                <a:solidFill>
                  <a:schemeClr val="tx1">
                    <a:tint val="75000"/>
                  </a:schemeClr>
                </a:solidFill>
              </a:defRPr>
            </a:lvl1pPr>
            <a:lvl2pPr marL="454453" indent="0">
              <a:buNone/>
              <a:defRPr sz="1800">
                <a:solidFill>
                  <a:schemeClr val="tx1">
                    <a:tint val="75000"/>
                  </a:schemeClr>
                </a:solidFill>
              </a:defRPr>
            </a:lvl2pPr>
            <a:lvl3pPr marL="908880" indent="0">
              <a:buNone/>
              <a:defRPr sz="1600">
                <a:solidFill>
                  <a:schemeClr val="tx1">
                    <a:tint val="75000"/>
                  </a:schemeClr>
                </a:solidFill>
              </a:defRPr>
            </a:lvl3pPr>
            <a:lvl4pPr marL="1363316" indent="0">
              <a:buNone/>
              <a:defRPr sz="1400">
                <a:solidFill>
                  <a:schemeClr val="tx1">
                    <a:tint val="75000"/>
                  </a:schemeClr>
                </a:solidFill>
              </a:defRPr>
            </a:lvl4pPr>
            <a:lvl5pPr marL="1817751" indent="0">
              <a:buNone/>
              <a:defRPr sz="1400">
                <a:solidFill>
                  <a:schemeClr val="tx1">
                    <a:tint val="75000"/>
                  </a:schemeClr>
                </a:solidFill>
              </a:defRPr>
            </a:lvl5pPr>
            <a:lvl6pPr marL="2272204" indent="0">
              <a:buNone/>
              <a:defRPr sz="1400">
                <a:solidFill>
                  <a:schemeClr val="tx1">
                    <a:tint val="75000"/>
                  </a:schemeClr>
                </a:solidFill>
              </a:defRPr>
            </a:lvl6pPr>
            <a:lvl7pPr marL="2726637" indent="0">
              <a:buNone/>
              <a:defRPr sz="1400">
                <a:solidFill>
                  <a:schemeClr val="tx1">
                    <a:tint val="75000"/>
                  </a:schemeClr>
                </a:solidFill>
              </a:defRPr>
            </a:lvl7pPr>
            <a:lvl8pPr marL="3181066" indent="0">
              <a:buNone/>
              <a:defRPr sz="1400">
                <a:solidFill>
                  <a:schemeClr val="tx1">
                    <a:tint val="75000"/>
                  </a:schemeClr>
                </a:solidFill>
              </a:defRPr>
            </a:lvl8pPr>
            <a:lvl9pPr marL="363550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160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1493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5114"/>
            <a:ext cx="4040187" cy="639763"/>
          </a:xfrm>
        </p:spPr>
        <p:txBody>
          <a:bodyPr anchor="b"/>
          <a:lstStyle>
            <a:lvl1pPr marL="0" indent="0">
              <a:buNone/>
              <a:defRPr sz="2400" b="1"/>
            </a:lvl1pPr>
            <a:lvl2pPr marL="454453" indent="0">
              <a:buNone/>
              <a:defRPr sz="1900" b="1"/>
            </a:lvl2pPr>
            <a:lvl3pPr marL="908880" indent="0">
              <a:buNone/>
              <a:defRPr sz="1800" b="1"/>
            </a:lvl3pPr>
            <a:lvl4pPr marL="1363316" indent="0">
              <a:buNone/>
              <a:defRPr sz="1600" b="1"/>
            </a:lvl4pPr>
            <a:lvl5pPr marL="1817751" indent="0">
              <a:buNone/>
              <a:defRPr sz="1600" b="1"/>
            </a:lvl5pPr>
            <a:lvl6pPr marL="2272204" indent="0">
              <a:buNone/>
              <a:defRPr sz="1600" b="1"/>
            </a:lvl6pPr>
            <a:lvl7pPr marL="2726637" indent="0">
              <a:buNone/>
              <a:defRPr sz="1600" b="1"/>
            </a:lvl7pPr>
            <a:lvl8pPr marL="3181066" indent="0">
              <a:buNone/>
              <a:defRPr sz="1600" b="1"/>
            </a:lvl8pPr>
            <a:lvl9pPr marL="363550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5" y="2174876"/>
            <a:ext cx="4040187"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4453" indent="0">
              <a:buNone/>
              <a:defRPr sz="1900" b="1"/>
            </a:lvl2pPr>
            <a:lvl3pPr marL="908880" indent="0">
              <a:buNone/>
              <a:defRPr sz="1800" b="1"/>
            </a:lvl3pPr>
            <a:lvl4pPr marL="1363316" indent="0">
              <a:buNone/>
              <a:defRPr sz="1600" b="1"/>
            </a:lvl4pPr>
            <a:lvl5pPr marL="1817751" indent="0">
              <a:buNone/>
              <a:defRPr sz="1600" b="1"/>
            </a:lvl5pPr>
            <a:lvl6pPr marL="2272204" indent="0">
              <a:buNone/>
              <a:defRPr sz="1600" b="1"/>
            </a:lvl6pPr>
            <a:lvl7pPr marL="2726637" indent="0">
              <a:buNone/>
              <a:defRPr sz="1600" b="1"/>
            </a:lvl7pPr>
            <a:lvl8pPr marL="3181066" indent="0">
              <a:buNone/>
              <a:defRPr sz="1600" b="1"/>
            </a:lvl8pPr>
            <a:lvl9pPr marL="363550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723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C50CD5-4EF4-F045-B945-7868B378C85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43068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5144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9648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7" y="273050"/>
            <a:ext cx="3008313"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87" y="1435103"/>
            <a:ext cx="3008313" cy="4691063"/>
          </a:xfrm>
        </p:spPr>
        <p:txBody>
          <a:bodyPr/>
          <a:lstStyle>
            <a:lvl1pPr marL="0" indent="0">
              <a:buNone/>
              <a:defRPr sz="1400"/>
            </a:lvl1pPr>
            <a:lvl2pPr marL="454453" indent="0">
              <a:buNone/>
              <a:defRPr sz="1200"/>
            </a:lvl2pPr>
            <a:lvl3pPr marL="908880" indent="0">
              <a:buNone/>
              <a:defRPr sz="1100"/>
            </a:lvl3pPr>
            <a:lvl4pPr marL="1363316" indent="0">
              <a:buNone/>
              <a:defRPr sz="1000"/>
            </a:lvl4pPr>
            <a:lvl5pPr marL="1817751" indent="0">
              <a:buNone/>
              <a:defRPr sz="1000"/>
            </a:lvl5pPr>
            <a:lvl6pPr marL="2272204" indent="0">
              <a:buNone/>
              <a:defRPr sz="1000"/>
            </a:lvl6pPr>
            <a:lvl7pPr marL="2726637" indent="0">
              <a:buNone/>
              <a:defRPr sz="1000"/>
            </a:lvl7pPr>
            <a:lvl8pPr marL="3181066" indent="0">
              <a:buNone/>
              <a:defRPr sz="1000"/>
            </a:lvl8pPr>
            <a:lvl9pPr marL="363550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4720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453" indent="0">
              <a:buNone/>
              <a:defRPr sz="2800"/>
            </a:lvl2pPr>
            <a:lvl3pPr marL="908880" indent="0">
              <a:buNone/>
              <a:defRPr sz="2400"/>
            </a:lvl3pPr>
            <a:lvl4pPr marL="1363316" indent="0">
              <a:buNone/>
              <a:defRPr sz="1900"/>
            </a:lvl4pPr>
            <a:lvl5pPr marL="1817751" indent="0">
              <a:buNone/>
              <a:defRPr sz="1900"/>
            </a:lvl5pPr>
            <a:lvl6pPr marL="2272204" indent="0">
              <a:buNone/>
              <a:defRPr sz="1900"/>
            </a:lvl6pPr>
            <a:lvl7pPr marL="2726637" indent="0">
              <a:buNone/>
              <a:defRPr sz="1900"/>
            </a:lvl7pPr>
            <a:lvl8pPr marL="3181066" indent="0">
              <a:buNone/>
              <a:defRPr sz="1900"/>
            </a:lvl8pPr>
            <a:lvl9pPr marL="3635502" indent="0">
              <a:buNone/>
              <a:defRPr sz="19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4453" indent="0">
              <a:buNone/>
              <a:defRPr sz="1200"/>
            </a:lvl2pPr>
            <a:lvl3pPr marL="908880" indent="0">
              <a:buNone/>
              <a:defRPr sz="1100"/>
            </a:lvl3pPr>
            <a:lvl4pPr marL="1363316" indent="0">
              <a:buNone/>
              <a:defRPr sz="1000"/>
            </a:lvl4pPr>
            <a:lvl5pPr marL="1817751" indent="0">
              <a:buNone/>
              <a:defRPr sz="1000"/>
            </a:lvl5pPr>
            <a:lvl6pPr marL="2272204" indent="0">
              <a:buNone/>
              <a:defRPr sz="1000"/>
            </a:lvl6pPr>
            <a:lvl7pPr marL="2726637" indent="0">
              <a:buNone/>
              <a:defRPr sz="1000"/>
            </a:lvl7pPr>
            <a:lvl8pPr marL="3181066" indent="0">
              <a:buNone/>
              <a:defRPr sz="1000"/>
            </a:lvl8pPr>
            <a:lvl9pPr marL="363550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3240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6347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6225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4085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1829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1606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149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7"/>
            <a:ext cx="7772400" cy="1500187"/>
          </a:xfrm>
        </p:spPr>
        <p:txBody>
          <a:bodyPr anchor="b"/>
          <a:lstStyle>
            <a:lvl1pPr marL="0" indent="0">
              <a:buNone/>
              <a:defRPr sz="1900"/>
            </a:lvl1pPr>
            <a:lvl2pPr marL="454422" indent="0">
              <a:buNone/>
              <a:defRPr sz="1800"/>
            </a:lvl2pPr>
            <a:lvl3pPr marL="908818" indent="0">
              <a:buNone/>
              <a:defRPr sz="1600"/>
            </a:lvl3pPr>
            <a:lvl4pPr marL="1363223" indent="0">
              <a:buNone/>
              <a:defRPr sz="1400"/>
            </a:lvl4pPr>
            <a:lvl5pPr marL="1817626" indent="0">
              <a:buNone/>
              <a:defRPr sz="1400"/>
            </a:lvl5pPr>
            <a:lvl6pPr marL="2272048" indent="0">
              <a:buNone/>
              <a:defRPr sz="1400"/>
            </a:lvl6pPr>
            <a:lvl7pPr marL="2726450" indent="0">
              <a:buNone/>
              <a:defRPr sz="1400"/>
            </a:lvl7pPr>
            <a:lvl8pPr marL="3180847" indent="0">
              <a:buNone/>
              <a:defRPr sz="1400"/>
            </a:lvl8pPr>
            <a:lvl9pPr marL="36352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E59A1-A90F-D244-A5D8-A05888EC790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4719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7234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5144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9648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4720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3240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6347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8BAC-26D9-F849-8BFC-78F72AAF0CB4}" type="datetimeFigureOut">
              <a:rPr lang="en-US" smtClean="0">
                <a:solidFill>
                  <a:prstClr val="black">
                    <a:tint val="75000"/>
                  </a:prstClr>
                </a:solidFill>
                <a:latin typeface="Calibri"/>
              </a:rPr>
              <a:pPr/>
              <a:t>8/19/20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719D2-2E1B-D74F-A973-3ADD99614D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6225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21417-CA2C-B546-B68D-2B55E779067C}" type="datetime1">
              <a:rPr lang="en-US">
                <a:latin typeface="Calibri"/>
              </a:rPr>
              <a:pPr>
                <a:defRPr/>
              </a:pPr>
              <a:t>8/19/20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DCC17B-88D8-C24A-B8C3-125CACE20E2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01252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625970-DCCA-D741-8073-009525EE8299}" type="datetime1">
              <a:rPr lang="en-US">
                <a:latin typeface="Calibri"/>
              </a:rPr>
              <a:pPr>
                <a:defRPr/>
              </a:pPr>
              <a:t>8/19/20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45599-2013-5E4C-9C8A-5D66D21DFEA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0961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68BB4DD-EFC6-7640-9767-701177361A25}" type="datetime1">
              <a:rPr lang="en-US">
                <a:latin typeface="Calibri"/>
              </a:rPr>
              <a:pPr>
                <a:defRPr/>
              </a:pPr>
              <a:t>8/19/20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FF80CD-80B6-F94D-BD4E-8595115B212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846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EB5EB5-41D9-204E-8B49-7EDC043B2E3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93739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76DE71-B1F4-204D-B133-BEB0F0975089}" type="datetime1">
              <a:rPr lang="en-US">
                <a:latin typeface="Calibri"/>
              </a:rPr>
              <a:pPr>
                <a:defRPr/>
              </a:pPr>
              <a:t>8/19/20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26DEAF-11D8-324F-B5BB-6C47F8FB4CF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46136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67A4167-6F82-4743-866D-8DCAE1E2E463}" type="datetime1">
              <a:rPr lang="en-US">
                <a:latin typeface="Calibri"/>
              </a:rPr>
              <a:pPr>
                <a:defRPr/>
              </a:pPr>
              <a:t>8/19/20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4B12BC2-08EA-B14D-9B9F-41C7F5EE79F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452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F2257F6-83DC-0347-9298-06778A2B50E8}" type="datetime1">
              <a:rPr lang="en-US">
                <a:latin typeface="Calibri"/>
              </a:rPr>
              <a:pPr>
                <a:defRPr/>
              </a:pPr>
              <a:t>8/19/20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FEC3D3-0AFB-294B-BBAA-52E7253A359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4762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A6D2C4-CD4F-C147-B436-469F266898B8}" type="datetime1">
              <a:rPr lang="en-US">
                <a:latin typeface="Calibri"/>
              </a:rPr>
              <a:pPr>
                <a:defRPr/>
              </a:pPr>
              <a:t>8/19/20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783101-FFC8-CD46-9CE3-FC667034786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7200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B82A9-BDD0-0748-84EA-8E31611B764D}" type="datetime1">
              <a:rPr lang="en-US">
                <a:latin typeface="Calibri"/>
              </a:rPr>
              <a:pPr>
                <a:defRPr/>
              </a:pPr>
              <a:t>8/19/20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FB108F-7221-574B-BD90-9AB4FC2A80F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6908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5896DC-0B33-8F49-B729-3CA42ED593A2}" type="datetime1">
              <a:rPr lang="en-US">
                <a:latin typeface="Calibri"/>
              </a:rPr>
              <a:pPr>
                <a:defRPr/>
              </a:pPr>
              <a:t>8/19/20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E8C737-15BF-DC45-9E6C-4CFCDE8B35B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1159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57AC49-29C2-CB43-B70C-FC3A30918310}" type="datetime1">
              <a:rPr lang="en-US">
                <a:latin typeface="Calibri"/>
              </a:rPr>
              <a:pPr>
                <a:defRPr/>
              </a:pPr>
              <a:t>8/19/20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E246F1-45B5-5C4F-ABE9-2D4C3AE85B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3092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70DE9A-29B1-6247-B1F7-C54D598A3D25}" type="datetime1">
              <a:rPr lang="en-US">
                <a:latin typeface="Calibri"/>
              </a:rPr>
              <a:pPr>
                <a:defRPr/>
              </a:pPr>
              <a:t>8/19/20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23DE6-E423-844A-A50A-B3AA38FA6D7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7269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5114"/>
            <a:ext cx="4040187" cy="639763"/>
          </a:xfrm>
        </p:spPr>
        <p:txBody>
          <a:bodyPr anchor="b"/>
          <a:lstStyle>
            <a:lvl1pPr marL="0" indent="0">
              <a:buNone/>
              <a:defRPr sz="2400" b="1"/>
            </a:lvl1pPr>
            <a:lvl2pPr marL="454422" indent="0">
              <a:buNone/>
              <a:defRPr sz="1900" b="1"/>
            </a:lvl2pPr>
            <a:lvl3pPr marL="908818" indent="0">
              <a:buNone/>
              <a:defRPr sz="1800" b="1"/>
            </a:lvl3pPr>
            <a:lvl4pPr marL="1363223" indent="0">
              <a:buNone/>
              <a:defRPr sz="1600" b="1"/>
            </a:lvl4pPr>
            <a:lvl5pPr marL="1817626" indent="0">
              <a:buNone/>
              <a:defRPr sz="1600" b="1"/>
            </a:lvl5pPr>
            <a:lvl6pPr marL="2272048" indent="0">
              <a:buNone/>
              <a:defRPr sz="1600" b="1"/>
            </a:lvl6pPr>
            <a:lvl7pPr marL="2726450" indent="0">
              <a:buNone/>
              <a:defRPr sz="1600" b="1"/>
            </a:lvl7pPr>
            <a:lvl8pPr marL="3180847" indent="0">
              <a:buNone/>
              <a:defRPr sz="1600" b="1"/>
            </a:lvl8pPr>
            <a:lvl9pPr marL="36352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5" y="2174876"/>
            <a:ext cx="4040187"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4422" indent="0">
              <a:buNone/>
              <a:defRPr sz="1900" b="1"/>
            </a:lvl2pPr>
            <a:lvl3pPr marL="908818" indent="0">
              <a:buNone/>
              <a:defRPr sz="1800" b="1"/>
            </a:lvl3pPr>
            <a:lvl4pPr marL="1363223" indent="0">
              <a:buNone/>
              <a:defRPr sz="1600" b="1"/>
            </a:lvl4pPr>
            <a:lvl5pPr marL="1817626" indent="0">
              <a:buNone/>
              <a:defRPr sz="1600" b="1"/>
            </a:lvl5pPr>
            <a:lvl6pPr marL="2272048" indent="0">
              <a:buNone/>
              <a:defRPr sz="1600" b="1"/>
            </a:lvl6pPr>
            <a:lvl7pPr marL="2726450" indent="0">
              <a:buNone/>
              <a:defRPr sz="1600" b="1"/>
            </a:lvl7pPr>
            <a:lvl8pPr marL="3180847" indent="0">
              <a:buNone/>
              <a:defRPr sz="1600" b="1"/>
            </a:lvl8pPr>
            <a:lvl9pPr marL="36352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FA726D-69B3-8840-85DD-96E9AA97672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57250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86FFB-09DD-9B4C-8470-DC51E98488D7}" type="datetimeFigureOut">
              <a:rPr lang="en-US">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469FE-86AB-854D-8022-B6D19D2B7D4B}"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F0A8162-A93D-7544-80DB-3048A90914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80373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776E9-F2F9-A24E-A649-4374E2D398A0}" type="datetimeFigureOut">
              <a:rPr lang="en-US" smtClean="0">
                <a:solidFill>
                  <a:prstClr val="black">
                    <a:tint val="75000"/>
                  </a:prstClr>
                </a:solidFill>
              </a:rPr>
              <a:pPr/>
              <a:t>8/19/20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1ED8D5-99A7-C740-A30E-84FD889ED2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F5B1B9-E192-DA4D-BC57-4F85D561294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6192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0"/>
            <a:ext cx="3008313"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88" y="1435103"/>
            <a:ext cx="3008313" cy="4691063"/>
          </a:xfrm>
        </p:spPr>
        <p:txBody>
          <a:bodyPr/>
          <a:lstStyle>
            <a:lvl1pPr marL="0" indent="0">
              <a:buNone/>
              <a:defRPr sz="1400"/>
            </a:lvl1pPr>
            <a:lvl2pPr marL="454422" indent="0">
              <a:buNone/>
              <a:defRPr sz="1200"/>
            </a:lvl2pPr>
            <a:lvl3pPr marL="908818" indent="0">
              <a:buNone/>
              <a:defRPr sz="1100"/>
            </a:lvl3pPr>
            <a:lvl4pPr marL="1363223" indent="0">
              <a:buNone/>
              <a:defRPr sz="1000"/>
            </a:lvl4pPr>
            <a:lvl5pPr marL="1817626" indent="0">
              <a:buNone/>
              <a:defRPr sz="1000"/>
            </a:lvl5pPr>
            <a:lvl6pPr marL="2272048" indent="0">
              <a:buNone/>
              <a:defRPr sz="1000"/>
            </a:lvl6pPr>
            <a:lvl7pPr marL="2726450" indent="0">
              <a:buNone/>
              <a:defRPr sz="1000"/>
            </a:lvl7pPr>
            <a:lvl8pPr marL="3180847" indent="0">
              <a:buNone/>
              <a:defRPr sz="1000"/>
            </a:lvl8pPr>
            <a:lvl9pPr marL="3635252"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0836D9-EAA6-6B42-B653-3403B74E5BA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88435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422" indent="0">
              <a:buNone/>
              <a:defRPr sz="2800"/>
            </a:lvl2pPr>
            <a:lvl3pPr marL="908818" indent="0">
              <a:buNone/>
              <a:defRPr sz="2400"/>
            </a:lvl3pPr>
            <a:lvl4pPr marL="1363223" indent="0">
              <a:buNone/>
              <a:defRPr sz="1900"/>
            </a:lvl4pPr>
            <a:lvl5pPr marL="1817626" indent="0">
              <a:buNone/>
              <a:defRPr sz="1900"/>
            </a:lvl5pPr>
            <a:lvl6pPr marL="2272048" indent="0">
              <a:buNone/>
              <a:defRPr sz="1900"/>
            </a:lvl6pPr>
            <a:lvl7pPr marL="2726450" indent="0">
              <a:buNone/>
              <a:defRPr sz="1900"/>
            </a:lvl7pPr>
            <a:lvl8pPr marL="3180847" indent="0">
              <a:buNone/>
              <a:defRPr sz="1900"/>
            </a:lvl8pPr>
            <a:lvl9pPr marL="3635252"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4422" indent="0">
              <a:buNone/>
              <a:defRPr sz="1200"/>
            </a:lvl2pPr>
            <a:lvl3pPr marL="908818" indent="0">
              <a:buNone/>
              <a:defRPr sz="1100"/>
            </a:lvl3pPr>
            <a:lvl4pPr marL="1363223" indent="0">
              <a:buNone/>
              <a:defRPr sz="1000"/>
            </a:lvl4pPr>
            <a:lvl5pPr marL="1817626" indent="0">
              <a:buNone/>
              <a:defRPr sz="1000"/>
            </a:lvl5pPr>
            <a:lvl6pPr marL="2272048" indent="0">
              <a:buNone/>
              <a:defRPr sz="1000"/>
            </a:lvl6pPr>
            <a:lvl7pPr marL="2726450" indent="0">
              <a:buNone/>
              <a:defRPr sz="1000"/>
            </a:lvl7pPr>
            <a:lvl8pPr marL="3180847" indent="0">
              <a:buNone/>
              <a:defRPr sz="1000"/>
            </a:lvl8pPr>
            <a:lvl9pPr marL="3635252"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63C269-DCD4-9B43-97A6-183DEBC97F9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3619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875" tIns="45449" rIns="90875" bIns="45449"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875" tIns="45449" rIns="90875" bIns="454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0875" tIns="45449" rIns="90875" bIns="45449" numCol="1" anchor="t" anchorCtr="0" compatLnSpc="1">
            <a:prstTxWarp prst="textNoShape">
              <a:avLst/>
            </a:prstTxWarp>
          </a:bodyPr>
          <a:lstStyle>
            <a:lvl1pPr fontAlgn="auto">
              <a:spcBef>
                <a:spcPts val="0"/>
              </a:spcBef>
              <a:spcAft>
                <a:spcPts val="0"/>
              </a:spcAft>
              <a:defRPr sz="1400">
                <a:latin typeface="Arial" charset="0"/>
                <a:ea typeface="+mn-ea"/>
                <a:cs typeface="+mn-cs"/>
              </a:defRPr>
            </a:lvl1pPr>
          </a:lstStyle>
          <a:p>
            <a:pPr defTabSz="454422">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6" y="6245225"/>
            <a:ext cx="2895600" cy="476250"/>
          </a:xfrm>
          <a:prstGeom prst="rect">
            <a:avLst/>
          </a:prstGeom>
          <a:noFill/>
          <a:ln w="9525">
            <a:noFill/>
            <a:miter lim="800000"/>
            <a:headEnd/>
            <a:tailEnd/>
          </a:ln>
          <a:effectLst/>
        </p:spPr>
        <p:txBody>
          <a:bodyPr vert="horz" wrap="square" lIns="90875" tIns="45449" rIns="90875" bIns="45449" numCol="1" anchor="t" anchorCtr="0" compatLnSpc="1">
            <a:prstTxWarp prst="textNoShape">
              <a:avLst/>
            </a:prstTxWarp>
          </a:bodyPr>
          <a:lstStyle>
            <a:lvl1pPr algn="ctr" fontAlgn="auto">
              <a:spcBef>
                <a:spcPts val="0"/>
              </a:spcBef>
              <a:spcAft>
                <a:spcPts val="0"/>
              </a:spcAft>
              <a:defRPr sz="1400">
                <a:latin typeface="Arial" charset="0"/>
                <a:ea typeface="+mn-ea"/>
                <a:cs typeface="+mn-cs"/>
              </a:defRPr>
            </a:lvl1pPr>
          </a:lstStyle>
          <a:p>
            <a:pPr defTabSz="454422">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0875" tIns="45449" rIns="90875" bIns="45449" numCol="1" anchor="t" anchorCtr="0" compatLnSpc="1">
            <a:prstTxWarp prst="textNoShape">
              <a:avLst/>
            </a:prstTxWarp>
          </a:bodyPr>
          <a:lstStyle>
            <a:lvl1pPr algn="r">
              <a:defRPr sz="1400"/>
            </a:lvl1pPr>
          </a:lstStyle>
          <a:p>
            <a:pPr defTabSz="454422" fontAlgn="base">
              <a:spcBef>
                <a:spcPct val="0"/>
              </a:spcBef>
              <a:spcAft>
                <a:spcPct val="0"/>
              </a:spcAft>
              <a:defRPr/>
            </a:pPr>
            <a:fld id="{F2C40F17-598D-254B-B4DA-94233E34C28E}" type="slidenum">
              <a:rPr lang="en-US" smtClean="0">
                <a:solidFill>
                  <a:srgbClr val="000000"/>
                </a:solidFill>
                <a:latin typeface="Arial" charset="0"/>
                <a:ea typeface="ＭＳ Ｐゴシック" charset="0"/>
                <a:cs typeface="ＭＳ Ｐゴシック" charset="0"/>
              </a:rPr>
              <a:pPr defTabSz="454422"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4422" algn="ctr" rtl="0" fontAlgn="base">
        <a:spcBef>
          <a:spcPct val="0"/>
        </a:spcBef>
        <a:spcAft>
          <a:spcPct val="0"/>
        </a:spcAft>
        <a:defRPr sz="4400">
          <a:solidFill>
            <a:schemeClr val="tx2"/>
          </a:solidFill>
          <a:latin typeface="Arial" charset="0"/>
        </a:defRPr>
      </a:lvl6pPr>
      <a:lvl7pPr marL="908818" algn="ctr" rtl="0" fontAlgn="base">
        <a:spcBef>
          <a:spcPct val="0"/>
        </a:spcBef>
        <a:spcAft>
          <a:spcPct val="0"/>
        </a:spcAft>
        <a:defRPr sz="4400">
          <a:solidFill>
            <a:schemeClr val="tx2"/>
          </a:solidFill>
          <a:latin typeface="Arial" charset="0"/>
        </a:defRPr>
      </a:lvl7pPr>
      <a:lvl8pPr marL="1363223" algn="ctr" rtl="0" fontAlgn="base">
        <a:spcBef>
          <a:spcPct val="0"/>
        </a:spcBef>
        <a:spcAft>
          <a:spcPct val="0"/>
        </a:spcAft>
        <a:defRPr sz="4400">
          <a:solidFill>
            <a:schemeClr val="tx2"/>
          </a:solidFill>
          <a:latin typeface="Arial" charset="0"/>
        </a:defRPr>
      </a:lvl8pPr>
      <a:lvl9pPr marL="1817626" algn="ctr" rtl="0" fontAlgn="base">
        <a:spcBef>
          <a:spcPct val="0"/>
        </a:spcBef>
        <a:spcAft>
          <a:spcPct val="0"/>
        </a:spcAft>
        <a:defRPr sz="4400">
          <a:solidFill>
            <a:schemeClr val="tx2"/>
          </a:solidFill>
          <a:latin typeface="Arial" charset="0"/>
        </a:defRPr>
      </a:lvl9pPr>
    </p:titleStyle>
    <p:bodyStyle>
      <a:lvl1pPr marL="340835" indent="-34083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8413" indent="-284004" algn="l" rtl="0" eaLnBrk="0" fontAlgn="base" hangingPunct="0">
        <a:spcBef>
          <a:spcPct val="20000"/>
        </a:spcBef>
        <a:spcAft>
          <a:spcPct val="0"/>
        </a:spcAft>
        <a:buChar char="–"/>
        <a:defRPr sz="2800">
          <a:solidFill>
            <a:schemeClr val="tx1"/>
          </a:solidFill>
          <a:latin typeface="+mn-lt"/>
          <a:ea typeface="ＭＳ Ｐゴシック" charset="-128"/>
        </a:defRPr>
      </a:lvl2pPr>
      <a:lvl3pPr marL="1136026" indent="-227244" algn="l" rtl="0" eaLnBrk="0" fontAlgn="base" hangingPunct="0">
        <a:spcBef>
          <a:spcPct val="20000"/>
        </a:spcBef>
        <a:spcAft>
          <a:spcPct val="0"/>
        </a:spcAft>
        <a:buChar char="•"/>
        <a:defRPr sz="2400">
          <a:solidFill>
            <a:schemeClr val="tx1"/>
          </a:solidFill>
          <a:latin typeface="+mn-lt"/>
          <a:ea typeface="ＭＳ Ｐゴシック" charset="-128"/>
        </a:defRPr>
      </a:lvl3pPr>
      <a:lvl4pPr marL="1590425" indent="-227244" algn="l" rtl="0" eaLnBrk="0" fontAlgn="base" hangingPunct="0">
        <a:spcBef>
          <a:spcPct val="20000"/>
        </a:spcBef>
        <a:spcAft>
          <a:spcPct val="0"/>
        </a:spcAft>
        <a:buChar char="–"/>
        <a:defRPr sz="1900">
          <a:solidFill>
            <a:schemeClr val="tx1"/>
          </a:solidFill>
          <a:latin typeface="+mn-lt"/>
          <a:ea typeface="ＭＳ Ｐゴシック" charset="-128"/>
        </a:defRPr>
      </a:lvl4pPr>
      <a:lvl5pPr marL="2044841" indent="-227244" algn="l" rtl="0" eaLnBrk="0" fontAlgn="base" hangingPunct="0">
        <a:spcBef>
          <a:spcPct val="20000"/>
        </a:spcBef>
        <a:spcAft>
          <a:spcPct val="0"/>
        </a:spcAft>
        <a:buChar char="»"/>
        <a:defRPr sz="1900">
          <a:solidFill>
            <a:schemeClr val="tx1"/>
          </a:solidFill>
          <a:latin typeface="+mn-lt"/>
          <a:ea typeface="ＭＳ Ｐゴシック" charset="-128"/>
        </a:defRPr>
      </a:lvl5pPr>
      <a:lvl6pPr marL="2499248" indent="-227244" algn="l" rtl="0" fontAlgn="base">
        <a:spcBef>
          <a:spcPct val="20000"/>
        </a:spcBef>
        <a:spcAft>
          <a:spcPct val="0"/>
        </a:spcAft>
        <a:buChar char="»"/>
        <a:defRPr sz="1900">
          <a:solidFill>
            <a:schemeClr val="tx1"/>
          </a:solidFill>
          <a:latin typeface="+mn-lt"/>
        </a:defRPr>
      </a:lvl6pPr>
      <a:lvl7pPr marL="2953653" indent="-227244" algn="l" rtl="0" fontAlgn="base">
        <a:spcBef>
          <a:spcPct val="20000"/>
        </a:spcBef>
        <a:spcAft>
          <a:spcPct val="0"/>
        </a:spcAft>
        <a:buChar char="»"/>
        <a:defRPr sz="1900">
          <a:solidFill>
            <a:schemeClr val="tx1"/>
          </a:solidFill>
          <a:latin typeface="+mn-lt"/>
        </a:defRPr>
      </a:lvl7pPr>
      <a:lvl8pPr marL="3408045" indent="-227244" algn="l" rtl="0" fontAlgn="base">
        <a:spcBef>
          <a:spcPct val="20000"/>
        </a:spcBef>
        <a:spcAft>
          <a:spcPct val="0"/>
        </a:spcAft>
        <a:buChar char="»"/>
        <a:defRPr sz="1900">
          <a:solidFill>
            <a:schemeClr val="tx1"/>
          </a:solidFill>
          <a:latin typeface="+mn-lt"/>
        </a:defRPr>
      </a:lvl8pPr>
      <a:lvl9pPr marL="3862468" indent="-227244" algn="l" rtl="0" fontAlgn="base">
        <a:spcBef>
          <a:spcPct val="20000"/>
        </a:spcBef>
        <a:spcAft>
          <a:spcPct val="0"/>
        </a:spcAft>
        <a:buChar char="»"/>
        <a:defRPr sz="1900">
          <a:solidFill>
            <a:schemeClr val="tx1"/>
          </a:solidFill>
          <a:latin typeface="+mn-lt"/>
        </a:defRPr>
      </a:lvl9pPr>
    </p:bodyStyle>
    <p:otherStyle>
      <a:defPPr>
        <a:defRPr lang="en-US"/>
      </a:defPPr>
      <a:lvl1pPr marL="0" algn="l" defTabSz="908818" rtl="0" eaLnBrk="1" latinLnBrk="0" hangingPunct="1">
        <a:defRPr sz="1800" kern="1200">
          <a:solidFill>
            <a:schemeClr val="tx1"/>
          </a:solidFill>
          <a:latin typeface="+mn-lt"/>
          <a:ea typeface="+mn-ea"/>
          <a:cs typeface="+mn-cs"/>
        </a:defRPr>
      </a:lvl1pPr>
      <a:lvl2pPr marL="454422" algn="l" defTabSz="908818" rtl="0" eaLnBrk="1" latinLnBrk="0" hangingPunct="1">
        <a:defRPr sz="1800" kern="1200">
          <a:solidFill>
            <a:schemeClr val="tx1"/>
          </a:solidFill>
          <a:latin typeface="+mn-lt"/>
          <a:ea typeface="+mn-ea"/>
          <a:cs typeface="+mn-cs"/>
        </a:defRPr>
      </a:lvl2pPr>
      <a:lvl3pPr marL="908818" algn="l" defTabSz="908818" rtl="0" eaLnBrk="1" latinLnBrk="0" hangingPunct="1">
        <a:defRPr sz="1800" kern="1200">
          <a:solidFill>
            <a:schemeClr val="tx1"/>
          </a:solidFill>
          <a:latin typeface="+mn-lt"/>
          <a:ea typeface="+mn-ea"/>
          <a:cs typeface="+mn-cs"/>
        </a:defRPr>
      </a:lvl3pPr>
      <a:lvl4pPr marL="1363223" algn="l" defTabSz="908818" rtl="0" eaLnBrk="1" latinLnBrk="0" hangingPunct="1">
        <a:defRPr sz="1800" kern="1200">
          <a:solidFill>
            <a:schemeClr val="tx1"/>
          </a:solidFill>
          <a:latin typeface="+mn-lt"/>
          <a:ea typeface="+mn-ea"/>
          <a:cs typeface="+mn-cs"/>
        </a:defRPr>
      </a:lvl4pPr>
      <a:lvl5pPr marL="1817626" algn="l" defTabSz="908818" rtl="0" eaLnBrk="1" latinLnBrk="0" hangingPunct="1">
        <a:defRPr sz="1800" kern="1200">
          <a:solidFill>
            <a:schemeClr val="tx1"/>
          </a:solidFill>
          <a:latin typeface="+mn-lt"/>
          <a:ea typeface="+mn-ea"/>
          <a:cs typeface="+mn-cs"/>
        </a:defRPr>
      </a:lvl5pPr>
      <a:lvl6pPr marL="2272048" algn="l" defTabSz="908818" rtl="0" eaLnBrk="1" latinLnBrk="0" hangingPunct="1">
        <a:defRPr sz="1800" kern="1200">
          <a:solidFill>
            <a:schemeClr val="tx1"/>
          </a:solidFill>
          <a:latin typeface="+mn-lt"/>
          <a:ea typeface="+mn-ea"/>
          <a:cs typeface="+mn-cs"/>
        </a:defRPr>
      </a:lvl6pPr>
      <a:lvl7pPr marL="2726450" algn="l" defTabSz="908818" rtl="0" eaLnBrk="1" latinLnBrk="0" hangingPunct="1">
        <a:defRPr sz="1800" kern="1200">
          <a:solidFill>
            <a:schemeClr val="tx1"/>
          </a:solidFill>
          <a:latin typeface="+mn-lt"/>
          <a:ea typeface="+mn-ea"/>
          <a:cs typeface="+mn-cs"/>
        </a:defRPr>
      </a:lvl7pPr>
      <a:lvl8pPr marL="3180847" algn="l" defTabSz="908818" rtl="0" eaLnBrk="1" latinLnBrk="0" hangingPunct="1">
        <a:defRPr sz="1800" kern="1200">
          <a:solidFill>
            <a:schemeClr val="tx1"/>
          </a:solidFill>
          <a:latin typeface="+mn-lt"/>
          <a:ea typeface="+mn-ea"/>
          <a:cs typeface="+mn-cs"/>
        </a:defRPr>
      </a:lvl8pPr>
      <a:lvl9pPr marL="3635252" algn="l" defTabSz="9088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81" tIns="45452" rIns="90881" bIns="45452"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0881" tIns="45452" rIns="90881" bIns="454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0881" tIns="45452" rIns="90881" bIns="45452" rtlCol="0" anchor="ctr"/>
          <a:lstStyle>
            <a:lvl1pPr algn="l">
              <a:defRPr sz="1200">
                <a:solidFill>
                  <a:schemeClr val="tx1">
                    <a:tint val="75000"/>
                  </a:schemeClr>
                </a:solidFill>
              </a:defRPr>
            </a:lvl1pPr>
          </a:lstStyle>
          <a:p>
            <a:pPr defTabSz="454453"/>
            <a:fld id="{D3B68BAC-26D9-F849-8BFC-78F72AAF0CB4}" type="datetimeFigureOut">
              <a:rPr lang="en-US" smtClean="0">
                <a:solidFill>
                  <a:prstClr val="black">
                    <a:tint val="75000"/>
                  </a:prstClr>
                </a:solidFill>
                <a:latin typeface="Calibri"/>
              </a:rPr>
              <a:pPr defTabSz="454453"/>
              <a:t>8/19/20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6" y="6356353"/>
            <a:ext cx="2895600" cy="365125"/>
          </a:xfrm>
          <a:prstGeom prst="rect">
            <a:avLst/>
          </a:prstGeom>
        </p:spPr>
        <p:txBody>
          <a:bodyPr vert="horz" lIns="90881" tIns="45452" rIns="90881" bIns="45452" rtlCol="0" anchor="ctr"/>
          <a:lstStyle>
            <a:lvl1pPr algn="ctr">
              <a:defRPr sz="1200">
                <a:solidFill>
                  <a:schemeClr val="tx1">
                    <a:tint val="75000"/>
                  </a:schemeClr>
                </a:solidFill>
              </a:defRPr>
            </a:lvl1pPr>
          </a:lstStyle>
          <a:p>
            <a:pPr defTabSz="45445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0881" tIns="45452" rIns="90881" bIns="45452" rtlCol="0" anchor="ctr"/>
          <a:lstStyle>
            <a:lvl1pPr algn="r">
              <a:defRPr sz="1200">
                <a:solidFill>
                  <a:schemeClr val="tx1">
                    <a:tint val="75000"/>
                  </a:schemeClr>
                </a:solidFill>
              </a:defRPr>
            </a:lvl1pPr>
          </a:lstStyle>
          <a:p>
            <a:pPr defTabSz="454453"/>
            <a:fld id="{D62719D2-2E1B-D74F-A973-3ADD99614D75}" type="slidenum">
              <a:rPr lang="en-US" smtClean="0">
                <a:solidFill>
                  <a:prstClr val="black">
                    <a:tint val="75000"/>
                  </a:prstClr>
                </a:solidFill>
                <a:latin typeface="Calibri"/>
              </a:rPr>
              <a:pPr defTabSz="454453"/>
              <a:t>‹#›</a:t>
            </a:fld>
            <a:endParaRPr lang="en-US">
              <a:solidFill>
                <a:prstClr val="black">
                  <a:tint val="75000"/>
                </a:prstClr>
              </a:solidFill>
              <a:latin typeface="Calibri"/>
            </a:endParaRPr>
          </a:p>
        </p:txBody>
      </p:sp>
    </p:spTree>
    <p:extLst>
      <p:ext uri="{BB962C8B-B14F-4D97-AF65-F5344CB8AC3E}">
        <p14:creationId xmlns:p14="http://schemas.microsoft.com/office/powerpoint/2010/main" val="37547261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4453" rtl="0" eaLnBrk="1" latinLnBrk="0" hangingPunct="1">
        <a:spcBef>
          <a:spcPct val="0"/>
        </a:spcBef>
        <a:buNone/>
        <a:defRPr sz="4400" kern="1200">
          <a:solidFill>
            <a:schemeClr val="tx1"/>
          </a:solidFill>
          <a:latin typeface="+mj-lt"/>
          <a:ea typeface="+mj-ea"/>
          <a:cs typeface="+mj-cs"/>
        </a:defRPr>
      </a:lvl1pPr>
    </p:titleStyle>
    <p:bodyStyle>
      <a:lvl1pPr marL="340858" indent="-340858" algn="l" defTabSz="454453" rtl="0" eaLnBrk="1" latinLnBrk="0" hangingPunct="1">
        <a:spcBef>
          <a:spcPct val="20000"/>
        </a:spcBef>
        <a:buFont typeface="Arial"/>
        <a:buChar char="•"/>
        <a:defRPr sz="3200" kern="1200">
          <a:solidFill>
            <a:schemeClr val="tx1"/>
          </a:solidFill>
          <a:latin typeface="+mn-lt"/>
          <a:ea typeface="+mn-ea"/>
          <a:cs typeface="+mn-cs"/>
        </a:defRPr>
      </a:lvl1pPr>
      <a:lvl2pPr marL="738464" indent="-284023" algn="l" defTabSz="454453" rtl="0" eaLnBrk="1" latinLnBrk="0" hangingPunct="1">
        <a:spcBef>
          <a:spcPct val="20000"/>
        </a:spcBef>
        <a:buFont typeface="Arial"/>
        <a:buChar char="–"/>
        <a:defRPr sz="2800" kern="1200">
          <a:solidFill>
            <a:schemeClr val="tx1"/>
          </a:solidFill>
          <a:latin typeface="+mn-lt"/>
          <a:ea typeface="+mn-ea"/>
          <a:cs typeface="+mn-cs"/>
        </a:defRPr>
      </a:lvl2pPr>
      <a:lvl3pPr marL="1136104" indent="-227259" algn="l" defTabSz="454453" rtl="0" eaLnBrk="1" latinLnBrk="0" hangingPunct="1">
        <a:spcBef>
          <a:spcPct val="20000"/>
        </a:spcBef>
        <a:buFont typeface="Arial"/>
        <a:buChar char="•"/>
        <a:defRPr sz="2400" kern="1200">
          <a:solidFill>
            <a:schemeClr val="tx1"/>
          </a:solidFill>
          <a:latin typeface="+mn-lt"/>
          <a:ea typeface="+mn-ea"/>
          <a:cs typeface="+mn-cs"/>
        </a:defRPr>
      </a:lvl3pPr>
      <a:lvl4pPr marL="1590535" indent="-227259" algn="l" defTabSz="454453" rtl="0" eaLnBrk="1" latinLnBrk="0" hangingPunct="1">
        <a:spcBef>
          <a:spcPct val="20000"/>
        </a:spcBef>
        <a:buFont typeface="Arial"/>
        <a:buChar char="–"/>
        <a:defRPr sz="1900" kern="1200">
          <a:solidFill>
            <a:schemeClr val="tx1"/>
          </a:solidFill>
          <a:latin typeface="+mn-lt"/>
          <a:ea typeface="+mn-ea"/>
          <a:cs typeface="+mn-cs"/>
        </a:defRPr>
      </a:lvl4pPr>
      <a:lvl5pPr marL="2044981" indent="-227259" algn="l" defTabSz="454453" rtl="0" eaLnBrk="1" latinLnBrk="0" hangingPunct="1">
        <a:spcBef>
          <a:spcPct val="20000"/>
        </a:spcBef>
        <a:buFont typeface="Arial"/>
        <a:buChar char="»"/>
        <a:defRPr sz="1900" kern="1200">
          <a:solidFill>
            <a:schemeClr val="tx1"/>
          </a:solidFill>
          <a:latin typeface="+mn-lt"/>
          <a:ea typeface="+mn-ea"/>
          <a:cs typeface="+mn-cs"/>
        </a:defRPr>
      </a:lvl5pPr>
      <a:lvl6pPr marL="2499419" indent="-227259" algn="l" defTabSz="454453" rtl="0" eaLnBrk="1" latinLnBrk="0" hangingPunct="1">
        <a:spcBef>
          <a:spcPct val="20000"/>
        </a:spcBef>
        <a:buFont typeface="Arial"/>
        <a:buChar char="•"/>
        <a:defRPr sz="1900" kern="1200">
          <a:solidFill>
            <a:schemeClr val="tx1"/>
          </a:solidFill>
          <a:latin typeface="+mn-lt"/>
          <a:ea typeface="+mn-ea"/>
          <a:cs typeface="+mn-cs"/>
        </a:defRPr>
      </a:lvl6pPr>
      <a:lvl7pPr marL="2953855" indent="-227259" algn="l" defTabSz="454453" rtl="0" eaLnBrk="1" latinLnBrk="0" hangingPunct="1">
        <a:spcBef>
          <a:spcPct val="20000"/>
        </a:spcBef>
        <a:buFont typeface="Arial"/>
        <a:buChar char="•"/>
        <a:defRPr sz="1900" kern="1200">
          <a:solidFill>
            <a:schemeClr val="tx1"/>
          </a:solidFill>
          <a:latin typeface="+mn-lt"/>
          <a:ea typeface="+mn-ea"/>
          <a:cs typeface="+mn-cs"/>
        </a:defRPr>
      </a:lvl7pPr>
      <a:lvl8pPr marL="3408279" indent="-227259" algn="l" defTabSz="454453" rtl="0" eaLnBrk="1" latinLnBrk="0" hangingPunct="1">
        <a:spcBef>
          <a:spcPct val="20000"/>
        </a:spcBef>
        <a:buFont typeface="Arial"/>
        <a:buChar char="•"/>
        <a:defRPr sz="1900" kern="1200">
          <a:solidFill>
            <a:schemeClr val="tx1"/>
          </a:solidFill>
          <a:latin typeface="+mn-lt"/>
          <a:ea typeface="+mn-ea"/>
          <a:cs typeface="+mn-cs"/>
        </a:defRPr>
      </a:lvl8pPr>
      <a:lvl9pPr marL="3862734" indent="-227259" algn="l" defTabSz="45445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4453" rtl="0" eaLnBrk="1" latinLnBrk="0" hangingPunct="1">
        <a:defRPr sz="1800" kern="1200">
          <a:solidFill>
            <a:schemeClr val="tx1"/>
          </a:solidFill>
          <a:latin typeface="+mn-lt"/>
          <a:ea typeface="+mn-ea"/>
          <a:cs typeface="+mn-cs"/>
        </a:defRPr>
      </a:lvl1pPr>
      <a:lvl2pPr marL="454453" algn="l" defTabSz="454453" rtl="0" eaLnBrk="1" latinLnBrk="0" hangingPunct="1">
        <a:defRPr sz="1800" kern="1200">
          <a:solidFill>
            <a:schemeClr val="tx1"/>
          </a:solidFill>
          <a:latin typeface="+mn-lt"/>
          <a:ea typeface="+mn-ea"/>
          <a:cs typeface="+mn-cs"/>
        </a:defRPr>
      </a:lvl2pPr>
      <a:lvl3pPr marL="908880" algn="l" defTabSz="454453" rtl="0" eaLnBrk="1" latinLnBrk="0" hangingPunct="1">
        <a:defRPr sz="1800" kern="1200">
          <a:solidFill>
            <a:schemeClr val="tx1"/>
          </a:solidFill>
          <a:latin typeface="+mn-lt"/>
          <a:ea typeface="+mn-ea"/>
          <a:cs typeface="+mn-cs"/>
        </a:defRPr>
      </a:lvl3pPr>
      <a:lvl4pPr marL="1363316" algn="l" defTabSz="454453" rtl="0" eaLnBrk="1" latinLnBrk="0" hangingPunct="1">
        <a:defRPr sz="1800" kern="1200">
          <a:solidFill>
            <a:schemeClr val="tx1"/>
          </a:solidFill>
          <a:latin typeface="+mn-lt"/>
          <a:ea typeface="+mn-ea"/>
          <a:cs typeface="+mn-cs"/>
        </a:defRPr>
      </a:lvl4pPr>
      <a:lvl5pPr marL="1817751" algn="l" defTabSz="454453" rtl="0" eaLnBrk="1" latinLnBrk="0" hangingPunct="1">
        <a:defRPr sz="1800" kern="1200">
          <a:solidFill>
            <a:schemeClr val="tx1"/>
          </a:solidFill>
          <a:latin typeface="+mn-lt"/>
          <a:ea typeface="+mn-ea"/>
          <a:cs typeface="+mn-cs"/>
        </a:defRPr>
      </a:lvl5pPr>
      <a:lvl6pPr marL="2272204" algn="l" defTabSz="454453" rtl="0" eaLnBrk="1" latinLnBrk="0" hangingPunct="1">
        <a:defRPr sz="1800" kern="1200">
          <a:solidFill>
            <a:schemeClr val="tx1"/>
          </a:solidFill>
          <a:latin typeface="+mn-lt"/>
          <a:ea typeface="+mn-ea"/>
          <a:cs typeface="+mn-cs"/>
        </a:defRPr>
      </a:lvl6pPr>
      <a:lvl7pPr marL="2726637" algn="l" defTabSz="454453" rtl="0" eaLnBrk="1" latinLnBrk="0" hangingPunct="1">
        <a:defRPr sz="1800" kern="1200">
          <a:solidFill>
            <a:schemeClr val="tx1"/>
          </a:solidFill>
          <a:latin typeface="+mn-lt"/>
          <a:ea typeface="+mn-ea"/>
          <a:cs typeface="+mn-cs"/>
        </a:defRPr>
      </a:lvl7pPr>
      <a:lvl8pPr marL="3181066" algn="l" defTabSz="454453" rtl="0" eaLnBrk="1" latinLnBrk="0" hangingPunct="1">
        <a:defRPr sz="1800" kern="1200">
          <a:solidFill>
            <a:schemeClr val="tx1"/>
          </a:solidFill>
          <a:latin typeface="+mn-lt"/>
          <a:ea typeface="+mn-ea"/>
          <a:cs typeface="+mn-cs"/>
        </a:defRPr>
      </a:lvl8pPr>
      <a:lvl9pPr marL="3635502" algn="l" defTabSz="4544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3B68BAC-26D9-F849-8BFC-78F72AAF0CB4}" type="datetimeFigureOut">
              <a:rPr lang="en-US" smtClean="0">
                <a:solidFill>
                  <a:prstClr val="black">
                    <a:tint val="75000"/>
                  </a:prstClr>
                </a:solidFill>
                <a:latin typeface="Calibri"/>
              </a:rPr>
              <a:pPr defTabSz="457200"/>
              <a:t>8/19/20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62719D2-2E1B-D74F-A973-3ADD99614D75}"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7547261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23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E8D6E109-8A18-A841-A461-23B10687ECE1}" type="datetime1">
              <a:rPr lang="en-US">
                <a:latin typeface="Arial" charset="0"/>
                <a:ea typeface="ＭＳ Ｐゴシック" charset="0"/>
                <a:cs typeface="ＭＳ Ｐゴシック" charset="0"/>
              </a:rPr>
              <a:pPr defTabSz="457200" fontAlgn="base">
                <a:spcBef>
                  <a:spcPct val="0"/>
                </a:spcBef>
                <a:spcAft>
                  <a:spcPct val="0"/>
                </a:spcAft>
                <a:defRPr/>
              </a:pPr>
              <a:t>8/19/20</a:t>
            </a:fld>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 charset="0"/>
                <a:ea typeface="ＭＳ Ｐゴシック" pitchFamily="1" charset="-128"/>
                <a:cs typeface="ＭＳ Ｐゴシック" pitchFamily="1" charset="-128"/>
              </a:defRPr>
            </a:lvl1pPr>
          </a:lstStyle>
          <a:p>
            <a:pPr defTabSz="4572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6FBC7639-5C4F-E34F-B9E7-D4913FDF7E82}" type="slidenum">
              <a:rPr lang="en-US">
                <a:latin typeface="Arial" charset="0"/>
                <a:ea typeface="ＭＳ Ｐゴシック" charset="0"/>
                <a:cs typeface="ＭＳ Ｐゴシック" charset="0"/>
              </a:rPr>
              <a:pPr defTabSz="457200" fontAlgn="base">
                <a:spcBef>
                  <a:spcPct val="0"/>
                </a:spcBef>
                <a:spcAft>
                  <a:spcPct val="0"/>
                </a:spcAft>
                <a:defRPr/>
              </a:pPr>
              <a:t>‹#›</a:t>
            </a:fld>
            <a:endParaRPr lang="en-US">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3186FFB-09DD-9B4C-8470-DC51E98488D7}" type="datetimeFigureOut">
              <a:rPr lang="en-US" smtClean="0">
                <a:solidFill>
                  <a:prstClr val="black">
                    <a:tint val="75000"/>
                  </a:prstClr>
                </a:solidFill>
              </a:rPr>
              <a:pPr defTabSz="685800"/>
              <a:t>8/19/20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64469FE-86AB-854D-8022-B6D19D2B7D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655723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A7776E9-F2F9-A24E-A649-4374E2D398A0}" type="datetimeFigureOut">
              <a:rPr lang="en-US" smtClean="0">
                <a:solidFill>
                  <a:prstClr val="black">
                    <a:tint val="75000"/>
                  </a:prstClr>
                </a:solidFill>
              </a:rPr>
              <a:pPr defTabSz="914400"/>
              <a:t>8/19/20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C1ED8D5-99A7-C740-A30E-84FD889ED28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9613702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hyperlink" Target="file:////Users/richardsgroi/Desktop/LAFINAL/ONE%20VARIABLE%20STATISTICS.pd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2.tiff"/><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5.tiff"/><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9.tiff"/></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73.tiff"/></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76.tiff"/><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78.tiff"/></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6.tif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491" y="557516"/>
            <a:ext cx="8229600" cy="1143000"/>
          </a:xfrm>
        </p:spPr>
        <p:txBody>
          <a:bodyPr/>
          <a:lstStyle/>
          <a:p>
            <a:r>
              <a:rPr lang="en-US" sz="3600" b="1" dirty="0">
                <a:solidFill>
                  <a:srgbClr val="0000FF"/>
                </a:solidFill>
              </a:rPr>
              <a:t>TECHNOLOGY FOR </a:t>
            </a:r>
            <a:br>
              <a:rPr lang="en-US" sz="3600" b="1" dirty="0">
                <a:solidFill>
                  <a:srgbClr val="0000FF"/>
                </a:solidFill>
              </a:rPr>
            </a:br>
            <a:r>
              <a:rPr lang="en-US" sz="3600" b="1" dirty="0">
                <a:solidFill>
                  <a:srgbClr val="0000FF"/>
                </a:solidFill>
              </a:rPr>
              <a:t>STATISTICAL ANALYSIS  </a:t>
            </a:r>
          </a:p>
        </p:txBody>
      </p:sp>
      <p:pic>
        <p:nvPicPr>
          <p:cNvPr id="3" name="Picture 2" descr="ScatterplotOpe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077" y="4530417"/>
            <a:ext cx="2811533" cy="1814307"/>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p:spPr>
      </p:pic>
      <p:pic>
        <p:nvPicPr>
          <p:cNvPr id="5" name="Picture 4" descr="RegressionOpener.tiff">
            <a:hlinkClick r:id="rId4" invalidUrl="file://localhost\Users\richardsgroi\Desktop\LAFINAL\ONE VARIABLE STATISTICS.pdf"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604" y="4530418"/>
            <a:ext cx="2762786" cy="1814306"/>
          </a:xfrm>
          <a:prstGeom prst="rect">
            <a:avLst/>
          </a:prstGeom>
          <a:ln w="38100" cap="sq">
            <a:solidFill>
              <a:srgbClr val="0000FF"/>
            </a:solidFill>
            <a:prstDash val="solid"/>
            <a:miter lim="800000"/>
          </a:ln>
          <a:effectLst/>
        </p:spPr>
      </p:pic>
      <p:pic>
        <p:nvPicPr>
          <p:cNvPr id="4" name="Picture 3" descr="Screen Shot 2016-06-25 at 11.46.26 AM.png"/>
          <p:cNvPicPr>
            <a:picLocks noChangeAspect="1"/>
          </p:cNvPicPr>
          <p:nvPr/>
        </p:nvPicPr>
        <p:blipFill rotWithShape="1">
          <a:blip r:embed="rId6">
            <a:extLst>
              <a:ext uri="{28A0092B-C50C-407E-A947-70E740481C1C}">
                <a14:useLocalDpi xmlns:a14="http://schemas.microsoft.com/office/drawing/2010/main" val="0"/>
              </a:ext>
            </a:extLst>
          </a:blip>
          <a:srcRect r="55781"/>
          <a:stretch/>
        </p:blipFill>
        <p:spPr>
          <a:xfrm>
            <a:off x="3061703" y="2292337"/>
            <a:ext cx="3107717" cy="1517978"/>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48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2.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0"/>
            <a:ext cx="8025319" cy="6858000"/>
          </a:xfrm>
          <a:prstGeom prst="rect">
            <a:avLst/>
          </a:prstGeom>
        </p:spPr>
      </p:pic>
    </p:spTree>
    <p:extLst>
      <p:ext uri="{BB962C8B-B14F-4D97-AF65-F5344CB8AC3E}">
        <p14:creationId xmlns:p14="http://schemas.microsoft.com/office/powerpoint/2010/main" val="1053681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3.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6200"/>
            <a:ext cx="9144000" cy="4140443"/>
          </a:xfrm>
          <a:prstGeom prst="rect">
            <a:avLst/>
          </a:prstGeom>
        </p:spPr>
      </p:pic>
    </p:spTree>
    <p:extLst>
      <p:ext uri="{BB962C8B-B14F-4D97-AF65-F5344CB8AC3E}">
        <p14:creationId xmlns:p14="http://schemas.microsoft.com/office/powerpoint/2010/main" val="177852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3.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0"/>
            <a:ext cx="7800407" cy="6858000"/>
          </a:xfrm>
          <a:prstGeom prst="rect">
            <a:avLst/>
          </a:prstGeom>
        </p:spPr>
      </p:pic>
    </p:spTree>
    <p:extLst>
      <p:ext uri="{BB962C8B-B14F-4D97-AF65-F5344CB8AC3E}">
        <p14:creationId xmlns:p14="http://schemas.microsoft.com/office/powerpoint/2010/main" val="3670188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5332900" y="857250"/>
            <a:ext cx="0" cy="5207781"/>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 y="866514"/>
            <a:ext cx="1472783" cy="1384995"/>
          </a:xfrm>
          <a:prstGeom prst="rect">
            <a:avLst/>
          </a:prstGeom>
          <a:noFill/>
        </p:spPr>
        <p:txBody>
          <a:bodyPr wrap="square" rtlCol="0">
            <a:spAutoFit/>
          </a:bodyPr>
          <a:lstStyle/>
          <a:p>
            <a:pPr defTabSz="685800"/>
            <a:r>
              <a:rPr lang="en-US" sz="2100" b="1" dirty="0">
                <a:solidFill>
                  <a:srgbClr val="7030A0"/>
                </a:solidFill>
              </a:rPr>
              <a:t>DESMOS:</a:t>
            </a:r>
          </a:p>
          <a:p>
            <a:pPr defTabSz="685800"/>
            <a:r>
              <a:rPr lang="en-US" sz="2100" b="1" dirty="0">
                <a:solidFill>
                  <a:srgbClr val="7030A0"/>
                </a:solidFill>
              </a:rPr>
              <a:t>ONE VARIABLE </a:t>
            </a:r>
          </a:p>
          <a:p>
            <a:pPr defTabSz="685800"/>
            <a:r>
              <a:rPr lang="en-US" sz="2100" b="1" dirty="0">
                <a:solidFill>
                  <a:srgbClr val="7030A0"/>
                </a:solidFill>
              </a:rPr>
              <a:t>STATISTICS</a:t>
            </a:r>
          </a:p>
        </p:txBody>
      </p:sp>
      <p:cxnSp>
        <p:nvCxnSpPr>
          <p:cNvPr id="20" name="Straight Connector 19"/>
          <p:cNvCxnSpPr/>
          <p:nvPr/>
        </p:nvCxnSpPr>
        <p:spPr>
          <a:xfrm>
            <a:off x="1823533" y="866513"/>
            <a:ext cx="0" cy="5207781"/>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2900" y="866513"/>
            <a:ext cx="0" cy="5134237"/>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918378" y="857250"/>
            <a:ext cx="0" cy="5207781"/>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7161" y="4252522"/>
            <a:ext cx="184731" cy="300082"/>
          </a:xfrm>
          <a:prstGeom prst="rect">
            <a:avLst/>
          </a:prstGeom>
          <a:noFill/>
        </p:spPr>
        <p:txBody>
          <a:bodyPr wrap="none" rtlCol="0">
            <a:spAutoFit/>
          </a:bodyPr>
          <a:lstStyle/>
          <a:p>
            <a:pPr defTabSz="685800"/>
            <a:endParaRPr lang="en-US" sz="1350">
              <a:solidFill>
                <a:prstClr val="black"/>
              </a:solidFill>
            </a:endParaRPr>
          </a:p>
        </p:txBody>
      </p:sp>
      <p:cxnSp>
        <p:nvCxnSpPr>
          <p:cNvPr id="4" name="Straight Connector 3"/>
          <p:cNvCxnSpPr/>
          <p:nvPr/>
        </p:nvCxnSpPr>
        <p:spPr>
          <a:xfrm>
            <a:off x="1823533" y="857250"/>
            <a:ext cx="709484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801827" y="6074294"/>
            <a:ext cx="7116551" cy="597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882" y="930795"/>
            <a:ext cx="3419856" cy="50292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31"/>
          <a:stretch/>
        </p:blipFill>
        <p:spPr>
          <a:xfrm>
            <a:off x="5370955" y="890456"/>
            <a:ext cx="3429099" cy="5069539"/>
          </a:xfrm>
          <a:prstGeom prst="rect">
            <a:avLst/>
          </a:prstGeom>
        </p:spPr>
      </p:pic>
    </p:spTree>
    <p:extLst>
      <p:ext uri="{BB962C8B-B14F-4D97-AF65-F5344CB8AC3E}">
        <p14:creationId xmlns:p14="http://schemas.microsoft.com/office/powerpoint/2010/main" val="127379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PLOTS</a:t>
            </a:r>
          </a:p>
        </p:txBody>
      </p:sp>
      <p:pic>
        <p:nvPicPr>
          <p:cNvPr id="4" name="Picture 3" descr="scatter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499" y="1516911"/>
            <a:ext cx="5018905" cy="4529824"/>
          </a:xfrm>
          <a:prstGeom prst="rect">
            <a:avLst/>
          </a:prstGeom>
        </p:spPr>
      </p:pic>
    </p:spTree>
    <p:extLst>
      <p:ext uri="{BB962C8B-B14F-4D97-AF65-F5344CB8AC3E}">
        <p14:creationId xmlns:p14="http://schemas.microsoft.com/office/powerpoint/2010/main" val="979181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368300"/>
            <a:ext cx="8318500" cy="369332"/>
          </a:xfrm>
          <a:prstGeom prst="rect">
            <a:avLst/>
          </a:prstGeom>
          <a:noFill/>
        </p:spPr>
        <p:txBody>
          <a:bodyPr wrap="square" rtlCol="0">
            <a:spAutoFit/>
          </a:bodyPr>
          <a:lstStyle/>
          <a:p>
            <a:pPr defTabSz="457200"/>
            <a:r>
              <a:rPr lang="en-US" dirty="0">
                <a:solidFill>
                  <a:prstClr val="black"/>
                </a:solidFill>
                <a:latin typeface="Calibri"/>
              </a:rPr>
              <a:t>Any set of numbers is called a set of  </a:t>
            </a:r>
            <a:r>
              <a:rPr lang="en-US" b="1" dirty="0">
                <a:solidFill>
                  <a:srgbClr val="008000"/>
                </a:solidFill>
                <a:latin typeface="Calibri"/>
              </a:rPr>
              <a:t>data.</a:t>
            </a:r>
            <a:endParaRPr lang="en-US" dirty="0">
              <a:solidFill>
                <a:srgbClr val="008000"/>
              </a:solidFill>
              <a:latin typeface="Calibri"/>
            </a:endParaRPr>
          </a:p>
        </p:txBody>
      </p:sp>
      <p:sp>
        <p:nvSpPr>
          <p:cNvPr id="5" name="TextBox 4"/>
          <p:cNvSpPr txBox="1"/>
          <p:nvPr/>
        </p:nvSpPr>
        <p:spPr>
          <a:xfrm>
            <a:off x="444500" y="1612900"/>
            <a:ext cx="2806700" cy="646331"/>
          </a:xfrm>
          <a:prstGeom prst="rect">
            <a:avLst/>
          </a:prstGeom>
          <a:noFill/>
        </p:spPr>
        <p:txBody>
          <a:bodyPr wrap="square" rtlCol="0">
            <a:spAutoFit/>
          </a:bodyPr>
          <a:lstStyle/>
          <a:p>
            <a:pPr defTabSz="457200"/>
            <a:r>
              <a:rPr lang="en-US" dirty="0">
                <a:solidFill>
                  <a:prstClr val="black"/>
                </a:solidFill>
                <a:latin typeface="Calibri"/>
              </a:rPr>
              <a:t>A single set of numbers is called </a:t>
            </a:r>
            <a:r>
              <a:rPr lang="en-US" b="1" dirty="0" err="1">
                <a:solidFill>
                  <a:srgbClr val="008000"/>
                </a:solidFill>
                <a:latin typeface="Calibri"/>
              </a:rPr>
              <a:t>univariate</a:t>
            </a:r>
            <a:r>
              <a:rPr lang="en-US" b="1" dirty="0">
                <a:solidFill>
                  <a:srgbClr val="008000"/>
                </a:solidFill>
                <a:latin typeface="Calibri"/>
              </a:rPr>
              <a:t> data</a:t>
            </a:r>
            <a:r>
              <a:rPr lang="en-US" b="1" dirty="0">
                <a:solidFill>
                  <a:prstClr val="black"/>
                </a:solidFill>
                <a:latin typeface="Calibri"/>
              </a:rPr>
              <a:t>.</a:t>
            </a:r>
            <a:r>
              <a:rPr lang="en-US" dirty="0">
                <a:solidFill>
                  <a:prstClr val="black"/>
                </a:solidFill>
                <a:latin typeface="Calibri"/>
              </a:rPr>
              <a:t> </a:t>
            </a:r>
          </a:p>
        </p:txBody>
      </p:sp>
      <p:pic>
        <p:nvPicPr>
          <p:cNvPr id="6" name="Picture 5"/>
          <p:cNvPicPr>
            <a:picLocks noChangeAspect="1"/>
          </p:cNvPicPr>
          <p:nvPr/>
        </p:nvPicPr>
        <p:blipFill>
          <a:blip r:embed="rId3"/>
          <a:stretch>
            <a:fillRect/>
          </a:stretch>
        </p:blipFill>
        <p:spPr>
          <a:xfrm>
            <a:off x="444500" y="2743200"/>
            <a:ext cx="2741314" cy="2146300"/>
          </a:xfrm>
          <a:prstGeom prst="rect">
            <a:avLst/>
          </a:prstGeom>
        </p:spPr>
      </p:pic>
      <p:sp>
        <p:nvSpPr>
          <p:cNvPr id="7" name="TextBox 6"/>
          <p:cNvSpPr txBox="1"/>
          <p:nvPr/>
        </p:nvSpPr>
        <p:spPr>
          <a:xfrm>
            <a:off x="4889500" y="1612900"/>
            <a:ext cx="4025900" cy="646331"/>
          </a:xfrm>
          <a:prstGeom prst="rect">
            <a:avLst/>
          </a:prstGeom>
          <a:noFill/>
        </p:spPr>
        <p:txBody>
          <a:bodyPr wrap="square" rtlCol="0">
            <a:spAutoFit/>
          </a:bodyPr>
          <a:lstStyle/>
          <a:p>
            <a:pPr defTabSz="457200"/>
            <a:r>
              <a:rPr lang="en-US" b="1" dirty="0">
                <a:solidFill>
                  <a:srgbClr val="008000"/>
                </a:solidFill>
                <a:latin typeface="Calibri"/>
              </a:rPr>
              <a:t>Bivariate data </a:t>
            </a:r>
            <a:r>
              <a:rPr lang="en-US" dirty="0">
                <a:solidFill>
                  <a:prstClr val="black"/>
                </a:solidFill>
                <a:latin typeface="Calibri"/>
              </a:rPr>
              <a:t>involves pairs of numbers that are analyzed simultaneously.</a:t>
            </a:r>
            <a:r>
              <a:rPr lang="en-US" dirty="0">
                <a:solidFill>
                  <a:srgbClr val="008000"/>
                </a:solidFill>
                <a:latin typeface="Calibri"/>
              </a:rPr>
              <a:t> </a:t>
            </a:r>
          </a:p>
        </p:txBody>
      </p:sp>
      <p:sp>
        <p:nvSpPr>
          <p:cNvPr id="8" name="TextBox 7"/>
          <p:cNvSpPr txBox="1"/>
          <p:nvPr/>
        </p:nvSpPr>
        <p:spPr>
          <a:xfrm>
            <a:off x="4991100" y="2959100"/>
            <a:ext cx="3581400" cy="1200329"/>
          </a:xfrm>
          <a:prstGeom prst="rect">
            <a:avLst/>
          </a:prstGeom>
          <a:noFill/>
        </p:spPr>
        <p:txBody>
          <a:bodyPr wrap="square" rtlCol="0">
            <a:spAutoFit/>
          </a:bodyPr>
          <a:lstStyle/>
          <a:p>
            <a:pPr defTabSz="457200"/>
            <a:r>
              <a:rPr lang="en-US" dirty="0">
                <a:solidFill>
                  <a:prstClr val="black"/>
                </a:solidFill>
                <a:latin typeface="Calibri"/>
              </a:rPr>
              <a:t>A</a:t>
            </a:r>
            <a:r>
              <a:rPr lang="en-US" dirty="0">
                <a:solidFill>
                  <a:srgbClr val="008000"/>
                </a:solidFill>
                <a:latin typeface="Calibri"/>
              </a:rPr>
              <a:t> </a:t>
            </a:r>
            <a:r>
              <a:rPr lang="en-US" b="1" dirty="0">
                <a:solidFill>
                  <a:srgbClr val="008000"/>
                </a:solidFill>
                <a:latin typeface="Calibri"/>
              </a:rPr>
              <a:t>scatterplot </a:t>
            </a:r>
            <a:r>
              <a:rPr lang="en-US" dirty="0">
                <a:solidFill>
                  <a:srgbClr val="008000"/>
                </a:solidFill>
                <a:latin typeface="Calibri"/>
              </a:rPr>
              <a:t> </a:t>
            </a:r>
            <a:r>
              <a:rPr lang="en-US" dirty="0">
                <a:solidFill>
                  <a:prstClr val="black"/>
                </a:solidFill>
                <a:latin typeface="Calibri"/>
              </a:rPr>
              <a:t>is a graph that shows bivariate data using points.  It may illustrate a relationship or</a:t>
            </a:r>
            <a:r>
              <a:rPr lang="en-US" dirty="0">
                <a:solidFill>
                  <a:srgbClr val="008000"/>
                </a:solidFill>
                <a:latin typeface="Calibri"/>
              </a:rPr>
              <a:t> </a:t>
            </a:r>
            <a:r>
              <a:rPr lang="en-US" b="1" dirty="0">
                <a:solidFill>
                  <a:srgbClr val="008000"/>
                </a:solidFill>
                <a:latin typeface="Calibri"/>
              </a:rPr>
              <a:t>trend </a:t>
            </a:r>
            <a:r>
              <a:rPr lang="en-US" dirty="0">
                <a:solidFill>
                  <a:srgbClr val="008000"/>
                </a:solidFill>
                <a:latin typeface="Calibri"/>
              </a:rPr>
              <a:t> </a:t>
            </a:r>
            <a:r>
              <a:rPr lang="en-US" dirty="0">
                <a:solidFill>
                  <a:prstClr val="black"/>
                </a:solidFill>
                <a:latin typeface="Calibri"/>
              </a:rPr>
              <a:t>within the data.</a:t>
            </a:r>
          </a:p>
        </p:txBody>
      </p:sp>
      <p:pic>
        <p:nvPicPr>
          <p:cNvPr id="9" name="Picture 8"/>
          <p:cNvPicPr>
            <a:picLocks noChangeAspect="1"/>
          </p:cNvPicPr>
          <p:nvPr/>
        </p:nvPicPr>
        <p:blipFill>
          <a:blip r:embed="rId4"/>
          <a:stretch>
            <a:fillRect/>
          </a:stretch>
        </p:blipFill>
        <p:spPr>
          <a:xfrm>
            <a:off x="5422900" y="4438829"/>
            <a:ext cx="2540000" cy="2242676"/>
          </a:xfrm>
          <a:prstGeom prst="rect">
            <a:avLst/>
          </a:prstGeom>
        </p:spPr>
      </p:pic>
    </p:spTree>
    <p:extLst>
      <p:ext uri="{BB962C8B-B14F-4D97-AF65-F5344CB8AC3E}">
        <p14:creationId xmlns:p14="http://schemas.microsoft.com/office/powerpoint/2010/main" val="558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86500" y="1943100"/>
            <a:ext cx="2857500" cy="4114800"/>
          </a:xfrm>
          <a:prstGeom prst="rect">
            <a:avLst/>
          </a:prstGeom>
        </p:spPr>
      </p:pic>
      <p:sp>
        <p:nvSpPr>
          <p:cNvPr id="6" name="TextBox 5"/>
          <p:cNvSpPr txBox="1"/>
          <p:nvPr/>
        </p:nvSpPr>
        <p:spPr>
          <a:xfrm>
            <a:off x="50800" y="292100"/>
            <a:ext cx="7531100" cy="369332"/>
          </a:xfrm>
          <a:prstGeom prst="rect">
            <a:avLst/>
          </a:prstGeom>
          <a:noFill/>
        </p:spPr>
        <p:txBody>
          <a:bodyPr wrap="square" rtlCol="0">
            <a:spAutoFit/>
          </a:bodyPr>
          <a:lstStyle/>
          <a:p>
            <a:pPr defTabSz="457200"/>
            <a:r>
              <a:rPr lang="en-US" dirty="0">
                <a:solidFill>
                  <a:prstClr val="black"/>
                </a:solidFill>
                <a:latin typeface="Calibri"/>
              </a:rPr>
              <a:t>A trend may show a</a:t>
            </a:r>
            <a:r>
              <a:rPr lang="en-US" b="1" dirty="0">
                <a:solidFill>
                  <a:srgbClr val="008000"/>
                </a:solidFill>
                <a:latin typeface="Calibri"/>
              </a:rPr>
              <a:t> correlation</a:t>
            </a:r>
            <a:r>
              <a:rPr lang="en-US" dirty="0">
                <a:solidFill>
                  <a:prstClr val="black"/>
                </a:solidFill>
                <a:latin typeface="Calibri"/>
              </a:rPr>
              <a:t>, or association, between two variables.</a:t>
            </a:r>
          </a:p>
        </p:txBody>
      </p:sp>
      <p:sp>
        <p:nvSpPr>
          <p:cNvPr id="7" name="TextBox 6"/>
          <p:cNvSpPr txBox="1"/>
          <p:nvPr/>
        </p:nvSpPr>
        <p:spPr>
          <a:xfrm>
            <a:off x="50800" y="1117600"/>
            <a:ext cx="7302500" cy="923330"/>
          </a:xfrm>
          <a:prstGeom prst="rect">
            <a:avLst/>
          </a:prstGeom>
          <a:noFill/>
        </p:spPr>
        <p:txBody>
          <a:bodyPr wrap="square" rtlCol="0">
            <a:spAutoFit/>
          </a:bodyPr>
          <a:lstStyle/>
          <a:p>
            <a:pPr defTabSz="457200"/>
            <a:r>
              <a:rPr lang="en-US" dirty="0">
                <a:solidFill>
                  <a:prstClr val="black"/>
                </a:solidFill>
                <a:latin typeface="Calibri"/>
              </a:rPr>
              <a:t> A </a:t>
            </a:r>
            <a:r>
              <a:rPr lang="en-US" b="1" dirty="0">
                <a:solidFill>
                  <a:srgbClr val="008000"/>
                </a:solidFill>
                <a:latin typeface="Calibri"/>
              </a:rPr>
              <a:t>positive correlation </a:t>
            </a:r>
            <a:r>
              <a:rPr lang="en-US" dirty="0">
                <a:solidFill>
                  <a:prstClr val="black"/>
                </a:solidFill>
                <a:latin typeface="Calibri"/>
              </a:rPr>
              <a:t>exists if the value of one variable increases when the value of the other increases.</a:t>
            </a:r>
          </a:p>
          <a:p>
            <a:pPr defTabSz="457200"/>
            <a:endParaRPr lang="en-US" dirty="0">
              <a:solidFill>
                <a:prstClr val="black"/>
              </a:solidFill>
              <a:latin typeface="Calibri"/>
            </a:endParaRPr>
          </a:p>
        </p:txBody>
      </p:sp>
      <p:pic>
        <p:nvPicPr>
          <p:cNvPr id="8" name="Picture 7"/>
          <p:cNvPicPr>
            <a:picLocks noChangeAspect="1"/>
          </p:cNvPicPr>
          <p:nvPr/>
        </p:nvPicPr>
        <p:blipFill>
          <a:blip r:embed="rId4"/>
          <a:stretch>
            <a:fillRect/>
          </a:stretch>
        </p:blipFill>
        <p:spPr>
          <a:xfrm>
            <a:off x="2362200" y="1816100"/>
            <a:ext cx="2400300" cy="1968500"/>
          </a:xfrm>
          <a:prstGeom prst="rect">
            <a:avLst/>
          </a:prstGeom>
        </p:spPr>
      </p:pic>
      <p:sp>
        <p:nvSpPr>
          <p:cNvPr id="9" name="TextBox 8"/>
          <p:cNvSpPr txBox="1"/>
          <p:nvPr/>
        </p:nvSpPr>
        <p:spPr>
          <a:xfrm>
            <a:off x="50800" y="3784600"/>
            <a:ext cx="6718300" cy="646331"/>
          </a:xfrm>
          <a:prstGeom prst="rect">
            <a:avLst/>
          </a:prstGeom>
          <a:noFill/>
        </p:spPr>
        <p:txBody>
          <a:bodyPr wrap="square" rtlCol="0">
            <a:spAutoFit/>
          </a:bodyPr>
          <a:lstStyle/>
          <a:p>
            <a:pPr defTabSz="457200"/>
            <a:r>
              <a:rPr lang="en-US" dirty="0">
                <a:solidFill>
                  <a:prstClr val="black"/>
                </a:solidFill>
                <a:latin typeface="Calibri"/>
              </a:rPr>
              <a:t>A </a:t>
            </a:r>
            <a:r>
              <a:rPr lang="en-US" b="1" dirty="0">
                <a:solidFill>
                  <a:srgbClr val="008000"/>
                </a:solidFill>
                <a:latin typeface="Calibri"/>
              </a:rPr>
              <a:t>negative correlation </a:t>
            </a:r>
            <a:r>
              <a:rPr lang="en-US" dirty="0">
                <a:solidFill>
                  <a:prstClr val="black"/>
                </a:solidFill>
                <a:latin typeface="Calibri"/>
              </a:rPr>
              <a:t>exists if the value of one variable decreases when the value of the other variable increases.</a:t>
            </a:r>
          </a:p>
        </p:txBody>
      </p:sp>
      <p:pic>
        <p:nvPicPr>
          <p:cNvPr id="10" name="Picture 9"/>
          <p:cNvPicPr>
            <a:picLocks noChangeAspect="1"/>
          </p:cNvPicPr>
          <p:nvPr/>
        </p:nvPicPr>
        <p:blipFill>
          <a:blip r:embed="rId5"/>
          <a:stretch>
            <a:fillRect/>
          </a:stretch>
        </p:blipFill>
        <p:spPr>
          <a:xfrm>
            <a:off x="2514600" y="4826000"/>
            <a:ext cx="2247900" cy="1930400"/>
          </a:xfrm>
          <a:prstGeom prst="rect">
            <a:avLst/>
          </a:prstGeom>
        </p:spPr>
      </p:pic>
    </p:spTree>
    <p:extLst>
      <p:ext uri="{BB962C8B-B14F-4D97-AF65-F5344CB8AC3E}">
        <p14:creationId xmlns:p14="http://schemas.microsoft.com/office/powerpoint/2010/main" val="28466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00" y="292100"/>
            <a:ext cx="7531100" cy="646331"/>
          </a:xfrm>
          <a:prstGeom prst="rect">
            <a:avLst/>
          </a:prstGeom>
          <a:noFill/>
        </p:spPr>
        <p:txBody>
          <a:bodyPr wrap="square" rtlCol="0">
            <a:spAutoFit/>
          </a:bodyPr>
          <a:lstStyle/>
          <a:p>
            <a:pPr defTabSz="457200"/>
            <a:r>
              <a:rPr lang="en-US" dirty="0">
                <a:solidFill>
                  <a:prstClr val="black"/>
                </a:solidFill>
                <a:latin typeface="Calibri"/>
              </a:rPr>
              <a:t>A trend may show a</a:t>
            </a:r>
            <a:r>
              <a:rPr lang="en-US" b="1" dirty="0">
                <a:solidFill>
                  <a:srgbClr val="008000"/>
                </a:solidFill>
                <a:latin typeface="Calibri"/>
              </a:rPr>
              <a:t> causal relationship</a:t>
            </a:r>
            <a:r>
              <a:rPr lang="en-US" dirty="0">
                <a:solidFill>
                  <a:prstClr val="black"/>
                </a:solidFill>
                <a:latin typeface="Calibri"/>
              </a:rPr>
              <a:t>, which means one variable </a:t>
            </a:r>
            <a:r>
              <a:rPr lang="en-US" i="1" dirty="0">
                <a:solidFill>
                  <a:prstClr val="black"/>
                </a:solidFill>
                <a:latin typeface="Calibri"/>
              </a:rPr>
              <a:t>caused</a:t>
            </a:r>
            <a:r>
              <a:rPr lang="en-US" dirty="0">
                <a:solidFill>
                  <a:prstClr val="black"/>
                </a:solidFill>
                <a:latin typeface="Calibri"/>
              </a:rPr>
              <a:t> a change in the other variable.</a:t>
            </a:r>
          </a:p>
        </p:txBody>
      </p:sp>
      <p:sp>
        <p:nvSpPr>
          <p:cNvPr id="7" name="TextBox 6"/>
          <p:cNvSpPr txBox="1"/>
          <p:nvPr/>
        </p:nvSpPr>
        <p:spPr>
          <a:xfrm>
            <a:off x="50800" y="1117600"/>
            <a:ext cx="7302500" cy="2308324"/>
          </a:xfrm>
          <a:prstGeom prst="rect">
            <a:avLst/>
          </a:prstGeom>
          <a:noFill/>
        </p:spPr>
        <p:txBody>
          <a:bodyPr wrap="square" rtlCol="0">
            <a:spAutoFit/>
          </a:bodyPr>
          <a:lstStyle/>
          <a:p>
            <a:pPr defTabSz="457200"/>
            <a:r>
              <a:rPr lang="en-US" dirty="0">
                <a:solidFill>
                  <a:prstClr val="black"/>
                </a:solidFill>
                <a:latin typeface="Calibri"/>
              </a:rPr>
              <a:t> The variable which caused the change in the other variable is the  </a:t>
            </a:r>
            <a:r>
              <a:rPr lang="en-US" b="1" dirty="0">
                <a:solidFill>
                  <a:srgbClr val="008000"/>
                </a:solidFill>
                <a:latin typeface="Calibri"/>
              </a:rPr>
              <a:t>explanatory variable. </a:t>
            </a:r>
            <a:r>
              <a:rPr lang="en-US" dirty="0">
                <a:solidFill>
                  <a:prstClr val="black"/>
                </a:solidFill>
                <a:latin typeface="Calibri"/>
              </a:rPr>
              <a:t> The affected variable is the </a:t>
            </a:r>
            <a:r>
              <a:rPr lang="en-US" b="1" dirty="0">
                <a:solidFill>
                  <a:srgbClr val="008000"/>
                </a:solidFill>
                <a:latin typeface="Calibri"/>
              </a:rPr>
              <a:t>response variable. </a:t>
            </a:r>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r>
              <a:rPr lang="en-US" dirty="0">
                <a:solidFill>
                  <a:prstClr val="black"/>
                </a:solidFill>
                <a:latin typeface="Calibri"/>
              </a:rPr>
              <a:t>While a trend may indicate a correlation or a causal relationship, </a:t>
            </a:r>
          </a:p>
          <a:p>
            <a:pPr defTabSz="457200"/>
            <a:r>
              <a:rPr lang="en-US" dirty="0">
                <a:solidFill>
                  <a:prstClr val="black"/>
                </a:solidFill>
                <a:latin typeface="Calibri"/>
              </a:rPr>
              <a:t>IT DOES NOT HAVE TO.  If two variables are correlated, it does not mean that one caused the other!</a:t>
            </a:r>
          </a:p>
          <a:p>
            <a:pPr defTabSz="457200"/>
            <a:endParaRPr lang="en-US" dirty="0">
              <a:solidFill>
                <a:prstClr val="black"/>
              </a:solidFill>
              <a:latin typeface="Calibri"/>
            </a:endParaRPr>
          </a:p>
        </p:txBody>
      </p:sp>
    </p:spTree>
    <p:extLst>
      <p:ext uri="{BB962C8B-B14F-4D97-AF65-F5344CB8AC3E}">
        <p14:creationId xmlns:p14="http://schemas.microsoft.com/office/powerpoint/2010/main" val="193096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 y="433507"/>
            <a:ext cx="8864600" cy="44704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 b="2416"/>
          <a:stretch/>
        </p:blipFill>
        <p:spPr>
          <a:xfrm>
            <a:off x="5269230" y="3463240"/>
            <a:ext cx="3553460" cy="2206040"/>
          </a:xfrm>
          <a:prstGeom prst="rect">
            <a:avLst/>
          </a:prstGeom>
        </p:spPr>
      </p:pic>
      <p:sp>
        <p:nvSpPr>
          <p:cNvPr id="6" name="TextBox 5"/>
          <p:cNvSpPr txBox="1"/>
          <p:nvPr/>
        </p:nvSpPr>
        <p:spPr>
          <a:xfrm>
            <a:off x="114300" y="125730"/>
            <a:ext cx="1436612" cy="307777"/>
          </a:xfrm>
          <a:prstGeom prst="rect">
            <a:avLst/>
          </a:prstGeom>
          <a:noFill/>
        </p:spPr>
        <p:txBody>
          <a:bodyPr wrap="none" rtlCol="0">
            <a:spAutoFit/>
          </a:bodyPr>
          <a:lstStyle/>
          <a:p>
            <a:r>
              <a:rPr lang="en-US" sz="1400" b="1" dirty="0">
                <a:solidFill>
                  <a:srgbClr val="FF0000"/>
                </a:solidFill>
              </a:rPr>
              <a:t>EXAMPLE 1 p. 45</a:t>
            </a:r>
          </a:p>
        </p:txBody>
      </p:sp>
      <p:sp>
        <p:nvSpPr>
          <p:cNvPr id="7" name="TextBox 6"/>
          <p:cNvSpPr txBox="1"/>
          <p:nvPr/>
        </p:nvSpPr>
        <p:spPr>
          <a:xfrm>
            <a:off x="778510" y="4903907"/>
            <a:ext cx="4251960" cy="2031325"/>
          </a:xfrm>
          <a:prstGeom prst="rect">
            <a:avLst/>
          </a:prstGeom>
          <a:noFill/>
        </p:spPr>
        <p:txBody>
          <a:bodyPr wrap="square" rtlCol="0">
            <a:spAutoFit/>
          </a:bodyPr>
          <a:lstStyle/>
          <a:p>
            <a:r>
              <a:rPr lang="en-US" b="1" dirty="0">
                <a:solidFill>
                  <a:srgbClr val="3E97CF"/>
                </a:solidFill>
              </a:rPr>
              <a:t>Choose a scale for each axis that allows the scatterplot to fit in the required space. To choose the scale, look at the greatest and the least numbers that must be plotted for each variable.  Label the axes accordingly. Then plot each point with a dot.</a:t>
            </a:r>
            <a:endParaRPr lang="en-US" dirty="0">
              <a:solidFill>
                <a:srgbClr val="3E97CF"/>
              </a:solidFill>
            </a:endParaRPr>
          </a:p>
        </p:txBody>
      </p:sp>
    </p:spTree>
    <p:extLst>
      <p:ext uri="{BB962C8B-B14F-4D97-AF65-F5344CB8AC3E}">
        <p14:creationId xmlns:p14="http://schemas.microsoft.com/office/powerpoint/2010/main" val="575147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760" y="273050"/>
            <a:ext cx="6517640" cy="46827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 y="5300980"/>
            <a:ext cx="9144000" cy="961901"/>
          </a:xfrm>
          <a:prstGeom prst="rect">
            <a:avLst/>
          </a:prstGeom>
        </p:spPr>
      </p:pic>
    </p:spTree>
    <p:extLst>
      <p:ext uri="{BB962C8B-B14F-4D97-AF65-F5344CB8AC3E}">
        <p14:creationId xmlns:p14="http://schemas.microsoft.com/office/powerpoint/2010/main" val="2776463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5E79-884B-0E45-84E9-5ED45270C250}"/>
              </a:ext>
            </a:extLst>
          </p:cNvPr>
          <p:cNvSpPr>
            <a:spLocks noGrp="1"/>
          </p:cNvSpPr>
          <p:nvPr>
            <p:ph type="title"/>
          </p:nvPr>
        </p:nvSpPr>
        <p:spPr/>
        <p:txBody>
          <a:bodyPr/>
          <a:lstStyle/>
          <a:p>
            <a:r>
              <a:rPr lang="en-US" dirty="0"/>
              <a:t>One Variable Statistics</a:t>
            </a:r>
          </a:p>
        </p:txBody>
      </p:sp>
      <p:pic>
        <p:nvPicPr>
          <p:cNvPr id="5" name="Content Placeholder 4" descr="A close up of electronics&#10;&#10;Description automatically generated">
            <a:extLst>
              <a:ext uri="{FF2B5EF4-FFF2-40B4-BE49-F238E27FC236}">
                <a16:creationId xmlns:a16="http://schemas.microsoft.com/office/drawing/2014/main" id="{8E287951-B737-574C-8064-40ED5EA9F519}"/>
              </a:ext>
            </a:extLst>
          </p:cNvPr>
          <p:cNvPicPr>
            <a:picLocks noGrp="1" noChangeAspect="1"/>
          </p:cNvPicPr>
          <p:nvPr>
            <p:ph idx="1"/>
          </p:nvPr>
        </p:nvPicPr>
        <p:blipFill>
          <a:blip r:embed="rId2"/>
          <a:stretch>
            <a:fillRect/>
          </a:stretch>
        </p:blipFill>
        <p:spPr>
          <a:xfrm>
            <a:off x="1076964" y="1417638"/>
            <a:ext cx="830002" cy="1741714"/>
          </a:xfrm>
        </p:spPr>
      </p:pic>
      <p:sp>
        <p:nvSpPr>
          <p:cNvPr id="6" name="TextBox 5">
            <a:extLst>
              <a:ext uri="{FF2B5EF4-FFF2-40B4-BE49-F238E27FC236}">
                <a16:creationId xmlns:a16="http://schemas.microsoft.com/office/drawing/2014/main" id="{C2285633-2662-624E-A33B-3E8B10D65E70}"/>
              </a:ext>
            </a:extLst>
          </p:cNvPr>
          <p:cNvSpPr txBox="1"/>
          <p:nvPr/>
        </p:nvSpPr>
        <p:spPr>
          <a:xfrm>
            <a:off x="3091543" y="1919163"/>
            <a:ext cx="4713514" cy="2862322"/>
          </a:xfrm>
          <a:prstGeom prst="rect">
            <a:avLst/>
          </a:prstGeom>
          <a:noFill/>
        </p:spPr>
        <p:txBody>
          <a:bodyPr wrap="square" rtlCol="0">
            <a:spAutoFit/>
          </a:bodyPr>
          <a:lstStyle/>
          <a:p>
            <a:r>
              <a:rPr lang="en-US" dirty="0"/>
              <a:t>Using a Graphing Calculator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Using DESMOS</a:t>
            </a:r>
          </a:p>
        </p:txBody>
      </p:sp>
      <p:pic>
        <p:nvPicPr>
          <p:cNvPr id="8" name="Picture 7" descr="A picture containing drawing&#10;&#10;Description automatically generated">
            <a:extLst>
              <a:ext uri="{FF2B5EF4-FFF2-40B4-BE49-F238E27FC236}">
                <a16:creationId xmlns:a16="http://schemas.microsoft.com/office/drawing/2014/main" id="{559002DE-D36E-6147-A4B6-70444A2B13A5}"/>
              </a:ext>
            </a:extLst>
          </p:cNvPr>
          <p:cNvPicPr>
            <a:picLocks noChangeAspect="1"/>
          </p:cNvPicPr>
          <p:nvPr/>
        </p:nvPicPr>
        <p:blipFill>
          <a:blip r:embed="rId3"/>
          <a:stretch>
            <a:fillRect/>
          </a:stretch>
        </p:blipFill>
        <p:spPr>
          <a:xfrm>
            <a:off x="318713" y="4146550"/>
            <a:ext cx="2346503" cy="893536"/>
          </a:xfrm>
          <a:prstGeom prst="rect">
            <a:avLst/>
          </a:prstGeom>
        </p:spPr>
      </p:pic>
    </p:spTree>
    <p:extLst>
      <p:ext uri="{BB962C8B-B14F-4D97-AF65-F5344CB8AC3E}">
        <p14:creationId xmlns:p14="http://schemas.microsoft.com/office/powerpoint/2010/main" val="174367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7-09 at 11.18.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98" y="1304126"/>
            <a:ext cx="7766608" cy="3547710"/>
          </a:xfrm>
          <a:prstGeom prst="rect">
            <a:avLst/>
          </a:prstGeom>
        </p:spPr>
      </p:pic>
      <p:pic>
        <p:nvPicPr>
          <p:cNvPr id="2" name="Picture 1"/>
          <p:cNvPicPr>
            <a:picLocks noChangeAspect="1"/>
          </p:cNvPicPr>
          <p:nvPr/>
        </p:nvPicPr>
        <p:blipFill>
          <a:blip r:embed="rId4"/>
          <a:stretch>
            <a:fillRect/>
          </a:stretch>
        </p:blipFill>
        <p:spPr>
          <a:xfrm>
            <a:off x="5030494" y="3188970"/>
            <a:ext cx="2369795" cy="1558290"/>
          </a:xfrm>
          <a:prstGeom prst="rect">
            <a:avLst/>
          </a:prstGeom>
        </p:spPr>
      </p:pic>
      <p:pic>
        <p:nvPicPr>
          <p:cNvPr id="5" name="Picture 4" descr="A close up of electronics&#10;&#10;Description automatically generated">
            <a:extLst>
              <a:ext uri="{FF2B5EF4-FFF2-40B4-BE49-F238E27FC236}">
                <a16:creationId xmlns:a16="http://schemas.microsoft.com/office/drawing/2014/main" id="{D6629D1B-4929-CA47-AA4B-C2E8F0EAC723}"/>
              </a:ext>
            </a:extLst>
          </p:cNvPr>
          <p:cNvPicPr>
            <a:picLocks noChangeAspect="1"/>
          </p:cNvPicPr>
          <p:nvPr/>
        </p:nvPicPr>
        <p:blipFill>
          <a:blip r:embed="rId5"/>
          <a:stretch>
            <a:fillRect/>
          </a:stretch>
        </p:blipFill>
        <p:spPr>
          <a:xfrm>
            <a:off x="7400289" y="609600"/>
            <a:ext cx="1073815" cy="2253343"/>
          </a:xfrm>
          <a:prstGeom prst="rect">
            <a:avLst/>
          </a:prstGeom>
        </p:spPr>
      </p:pic>
    </p:spTree>
    <p:extLst>
      <p:ext uri="{BB962C8B-B14F-4D97-AF65-F5344CB8AC3E}">
        <p14:creationId xmlns:p14="http://schemas.microsoft.com/office/powerpoint/2010/main" val="178663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11.19.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1667013"/>
            <a:ext cx="7943423" cy="3197087"/>
          </a:xfrm>
          <a:prstGeom prst="rect">
            <a:avLst/>
          </a:prstGeom>
        </p:spPr>
      </p:pic>
      <p:pic>
        <p:nvPicPr>
          <p:cNvPr id="3" name="Picture 2"/>
          <p:cNvPicPr>
            <a:picLocks noChangeAspect="1"/>
          </p:cNvPicPr>
          <p:nvPr/>
        </p:nvPicPr>
        <p:blipFill>
          <a:blip r:embed="rId4"/>
          <a:stretch>
            <a:fillRect/>
          </a:stretch>
        </p:blipFill>
        <p:spPr>
          <a:xfrm>
            <a:off x="1240790" y="2757170"/>
            <a:ext cx="3204149" cy="2106930"/>
          </a:xfrm>
          <a:prstGeom prst="rect">
            <a:avLst/>
          </a:prstGeom>
        </p:spPr>
      </p:pic>
      <p:pic>
        <p:nvPicPr>
          <p:cNvPr id="4" name="Picture 3"/>
          <p:cNvPicPr>
            <a:picLocks noChangeAspect="1"/>
          </p:cNvPicPr>
          <p:nvPr/>
        </p:nvPicPr>
        <p:blipFill>
          <a:blip r:embed="rId5"/>
          <a:stretch>
            <a:fillRect/>
          </a:stretch>
        </p:blipFill>
        <p:spPr>
          <a:xfrm>
            <a:off x="4695130" y="2757170"/>
            <a:ext cx="3256296" cy="2141220"/>
          </a:xfrm>
          <a:prstGeom prst="rect">
            <a:avLst/>
          </a:prstGeom>
        </p:spPr>
      </p:pic>
    </p:spTree>
    <p:extLst>
      <p:ext uri="{BB962C8B-B14F-4D97-AF65-F5344CB8AC3E}">
        <p14:creationId xmlns:p14="http://schemas.microsoft.com/office/powerpoint/2010/main" val="24616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11.19.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1752600"/>
            <a:ext cx="7061200" cy="3352800"/>
          </a:xfrm>
          <a:prstGeom prst="rect">
            <a:avLst/>
          </a:prstGeom>
        </p:spPr>
      </p:pic>
      <p:pic>
        <p:nvPicPr>
          <p:cNvPr id="3" name="Picture 2"/>
          <p:cNvPicPr>
            <a:picLocks noChangeAspect="1"/>
          </p:cNvPicPr>
          <p:nvPr/>
        </p:nvPicPr>
        <p:blipFill>
          <a:blip r:embed="rId4"/>
          <a:stretch>
            <a:fillRect/>
          </a:stretch>
        </p:blipFill>
        <p:spPr>
          <a:xfrm>
            <a:off x="1266189" y="2757170"/>
            <a:ext cx="2996565" cy="1997710"/>
          </a:xfrm>
          <a:prstGeom prst="rect">
            <a:avLst/>
          </a:prstGeom>
        </p:spPr>
      </p:pic>
      <p:pic>
        <p:nvPicPr>
          <p:cNvPr id="4" name="Picture 3"/>
          <p:cNvPicPr>
            <a:picLocks noChangeAspect="1"/>
          </p:cNvPicPr>
          <p:nvPr/>
        </p:nvPicPr>
        <p:blipFill>
          <a:blip r:embed="rId5"/>
          <a:stretch>
            <a:fillRect/>
          </a:stretch>
        </p:blipFill>
        <p:spPr>
          <a:xfrm>
            <a:off x="4487543" y="2810087"/>
            <a:ext cx="2917190" cy="1944793"/>
          </a:xfrm>
          <a:prstGeom prst="rect">
            <a:avLst/>
          </a:prstGeom>
        </p:spPr>
      </p:pic>
    </p:spTree>
    <p:extLst>
      <p:ext uri="{BB962C8B-B14F-4D97-AF65-F5344CB8AC3E}">
        <p14:creationId xmlns:p14="http://schemas.microsoft.com/office/powerpoint/2010/main" val="191963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mos.tif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2717" y="618037"/>
            <a:ext cx="4065100" cy="1053915"/>
          </a:xfrm>
          <a:prstGeom prst="rect">
            <a:avLst/>
          </a:prstGeom>
          <a:ln w="38100" cap="sq">
            <a:solidFill>
              <a:srgbClr val="008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910063" y="963919"/>
            <a:ext cx="3787439" cy="369332"/>
          </a:xfrm>
          <a:prstGeom prst="rect">
            <a:avLst/>
          </a:prstGeom>
          <a:noFill/>
          <a:ln>
            <a:noFill/>
          </a:ln>
        </p:spPr>
        <p:txBody>
          <a:bodyPr wrap="square" rtlCol="0">
            <a:spAutoFit/>
          </a:bodyPr>
          <a:lstStyle/>
          <a:p>
            <a:r>
              <a:rPr lang="en-US" b="1" dirty="0" err="1">
                <a:solidFill>
                  <a:srgbClr val="008000"/>
                </a:solidFill>
              </a:rPr>
              <a:t>www.desmos.com</a:t>
            </a:r>
            <a:r>
              <a:rPr lang="en-US" b="1" dirty="0">
                <a:solidFill>
                  <a:srgbClr val="008000"/>
                </a:solidFill>
              </a:rPr>
              <a:t>/calculator</a:t>
            </a:r>
          </a:p>
        </p:txBody>
      </p:sp>
      <p:pic>
        <p:nvPicPr>
          <p:cNvPr id="5" name="Picture 4" descr="DesmosCalculatorPag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91" y="1894660"/>
            <a:ext cx="8697502" cy="4720982"/>
          </a:xfrm>
          <a:prstGeom prst="rect">
            <a:avLst/>
          </a:prstGeom>
        </p:spPr>
      </p:pic>
      <p:sp>
        <p:nvSpPr>
          <p:cNvPr id="7" name="Donut 6"/>
          <p:cNvSpPr/>
          <p:nvPr/>
        </p:nvSpPr>
        <p:spPr>
          <a:xfrm>
            <a:off x="170096" y="2029899"/>
            <a:ext cx="612340" cy="601032"/>
          </a:xfrm>
          <a:prstGeom prst="donut">
            <a:avLst>
              <a:gd name="adj" fmla="val 1323"/>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a:solidFill>
                  <a:srgbClr val="FF0000"/>
                </a:solidFill>
              </a:ln>
              <a:solidFill>
                <a:schemeClr val="tx1"/>
              </a:solidFill>
            </a:endParaRPr>
          </a:p>
        </p:txBody>
      </p:sp>
    </p:spTree>
    <p:extLst>
      <p:ext uri="{BB962C8B-B14F-4D97-AF65-F5344CB8AC3E}">
        <p14:creationId xmlns:p14="http://schemas.microsoft.com/office/powerpoint/2010/main" val="180954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moscalculator2.tiff"/>
          <p:cNvPicPr>
            <a:picLocks noChangeAspect="1"/>
          </p:cNvPicPr>
          <p:nvPr/>
        </p:nvPicPr>
        <p:blipFill rotWithShape="1">
          <a:blip r:embed="rId2">
            <a:extLst>
              <a:ext uri="{28A0092B-C50C-407E-A947-70E740481C1C}">
                <a14:useLocalDpi xmlns:a14="http://schemas.microsoft.com/office/drawing/2010/main" val="0"/>
              </a:ext>
            </a:extLst>
          </a:blip>
          <a:srcRect l="-18151" r="47864" b="31753"/>
          <a:stretch/>
        </p:blipFill>
        <p:spPr>
          <a:xfrm>
            <a:off x="-2029794" y="428014"/>
            <a:ext cx="10829353" cy="5695707"/>
          </a:xfrm>
          <a:prstGeom prst="rect">
            <a:avLst/>
          </a:prstGeom>
        </p:spPr>
      </p:pic>
      <p:sp>
        <p:nvSpPr>
          <p:cNvPr id="6" name="Donut 5"/>
          <p:cNvSpPr/>
          <p:nvPr/>
        </p:nvSpPr>
        <p:spPr>
          <a:xfrm>
            <a:off x="703058" y="2302065"/>
            <a:ext cx="1417455" cy="601032"/>
          </a:xfrm>
          <a:prstGeom prst="donut">
            <a:avLst>
              <a:gd name="adj"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a:solidFill>
                  <a:srgbClr val="FF0000"/>
                </a:solidFill>
              </a:ln>
              <a:solidFill>
                <a:schemeClr val="tx1"/>
              </a:solidFill>
            </a:endParaRPr>
          </a:p>
        </p:txBody>
      </p:sp>
    </p:spTree>
    <p:extLst>
      <p:ext uri="{BB962C8B-B14F-4D97-AF65-F5344CB8AC3E}">
        <p14:creationId xmlns:p14="http://schemas.microsoft.com/office/powerpoint/2010/main" val="163052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moscalculato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500"/>
            <a:ext cx="9144000" cy="5445413"/>
          </a:xfrm>
          <a:prstGeom prst="rect">
            <a:avLst/>
          </a:prstGeom>
        </p:spPr>
      </p:pic>
      <p:sp>
        <p:nvSpPr>
          <p:cNvPr id="5" name="TextBox 4"/>
          <p:cNvSpPr txBox="1"/>
          <p:nvPr/>
        </p:nvSpPr>
        <p:spPr>
          <a:xfrm>
            <a:off x="374208" y="3345366"/>
            <a:ext cx="4195666" cy="646331"/>
          </a:xfrm>
          <a:prstGeom prst="rect">
            <a:avLst/>
          </a:prstGeom>
          <a:noFill/>
          <a:ln>
            <a:noFill/>
          </a:ln>
        </p:spPr>
        <p:txBody>
          <a:bodyPr wrap="square" rtlCol="0">
            <a:spAutoFit/>
          </a:bodyPr>
          <a:lstStyle/>
          <a:p>
            <a:r>
              <a:rPr lang="en-US" b="1" dirty="0">
                <a:solidFill>
                  <a:srgbClr val="FF0000"/>
                </a:solidFill>
              </a:rPr>
              <a:t>ENTER EACH DATA POINT</a:t>
            </a:r>
          </a:p>
          <a:p>
            <a:r>
              <a:rPr lang="en-US" b="1" dirty="0">
                <a:solidFill>
                  <a:srgbClr val="FF0000"/>
                </a:solidFill>
              </a:rPr>
              <a:t> ONE AT A TIME</a:t>
            </a:r>
          </a:p>
        </p:txBody>
      </p:sp>
    </p:spTree>
    <p:extLst>
      <p:ext uri="{BB962C8B-B14F-4D97-AF65-F5344CB8AC3E}">
        <p14:creationId xmlns:p14="http://schemas.microsoft.com/office/powerpoint/2010/main" val="1562176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moscalculator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2285"/>
            <a:ext cx="9144000" cy="5221140"/>
          </a:xfrm>
          <a:prstGeom prst="rect">
            <a:avLst/>
          </a:prstGeom>
        </p:spPr>
      </p:pic>
      <p:sp>
        <p:nvSpPr>
          <p:cNvPr id="5" name="TextBox 4"/>
          <p:cNvSpPr txBox="1"/>
          <p:nvPr/>
        </p:nvSpPr>
        <p:spPr>
          <a:xfrm>
            <a:off x="0" y="430928"/>
            <a:ext cx="8640804" cy="461665"/>
          </a:xfrm>
          <a:prstGeom prst="rect">
            <a:avLst/>
          </a:prstGeom>
          <a:noFill/>
        </p:spPr>
        <p:txBody>
          <a:bodyPr wrap="square" rtlCol="0">
            <a:spAutoFit/>
          </a:bodyPr>
          <a:lstStyle/>
          <a:p>
            <a:r>
              <a:rPr lang="en-US" sz="2400" b="1" dirty="0">
                <a:solidFill>
                  <a:srgbClr val="FF0000"/>
                </a:solidFill>
              </a:rPr>
              <a:t>OR…. Start with a blank untitled graph. </a:t>
            </a:r>
          </a:p>
        </p:txBody>
      </p:sp>
    </p:spTree>
    <p:extLst>
      <p:ext uri="{BB962C8B-B14F-4D97-AF65-F5344CB8AC3E}">
        <p14:creationId xmlns:p14="http://schemas.microsoft.com/office/powerpoint/2010/main" val="2781355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0928"/>
            <a:ext cx="8640804" cy="830997"/>
          </a:xfrm>
          <a:prstGeom prst="rect">
            <a:avLst/>
          </a:prstGeom>
          <a:noFill/>
        </p:spPr>
        <p:txBody>
          <a:bodyPr wrap="square" rtlCol="0">
            <a:spAutoFit/>
          </a:bodyPr>
          <a:lstStyle/>
          <a:p>
            <a:r>
              <a:rPr lang="en-US" sz="2400" b="1" dirty="0">
                <a:solidFill>
                  <a:srgbClr val="FF0000"/>
                </a:solidFill>
              </a:rPr>
              <a:t>Click on box 1.  Copy and paste EXCEL data into box</a:t>
            </a:r>
          </a:p>
          <a:p>
            <a:r>
              <a:rPr lang="en-US" sz="2400" b="1" dirty="0">
                <a:solidFill>
                  <a:srgbClr val="FF0000"/>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39039"/>
          </a:xfrm>
          <a:prstGeom prst="rect">
            <a:avLst/>
          </a:prstGeom>
        </p:spPr>
      </p:pic>
    </p:spTree>
    <p:extLst>
      <p:ext uri="{BB962C8B-B14F-4D97-AF65-F5344CB8AC3E}">
        <p14:creationId xmlns:p14="http://schemas.microsoft.com/office/powerpoint/2010/main" val="3070881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0928"/>
            <a:ext cx="8640804" cy="830997"/>
          </a:xfrm>
          <a:prstGeom prst="rect">
            <a:avLst/>
          </a:prstGeom>
          <a:noFill/>
        </p:spPr>
        <p:txBody>
          <a:bodyPr wrap="square" rtlCol="0">
            <a:spAutoFit/>
          </a:bodyPr>
          <a:lstStyle/>
          <a:p>
            <a:r>
              <a:rPr lang="en-US" sz="2400" b="1" dirty="0">
                <a:solidFill>
                  <a:srgbClr val="FF0000"/>
                </a:solidFill>
              </a:rPr>
              <a:t>Tighten the viewing window using the wrench tool.</a:t>
            </a:r>
          </a:p>
          <a:p>
            <a:r>
              <a:rPr lang="en-US" sz="2400" b="1" dirty="0">
                <a:solidFill>
                  <a:srgbClr val="FF0000"/>
                </a:solidFill>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852" y="1021080"/>
            <a:ext cx="4483100" cy="5397500"/>
          </a:xfrm>
          <a:prstGeom prst="rect">
            <a:avLst/>
          </a:prstGeom>
        </p:spPr>
      </p:pic>
    </p:spTree>
    <p:extLst>
      <p:ext uri="{BB962C8B-B14F-4D97-AF65-F5344CB8AC3E}">
        <p14:creationId xmlns:p14="http://schemas.microsoft.com/office/powerpoint/2010/main" val="722018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600"/>
            <a:ext cx="9144000" cy="588625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9144000" cy="5821072"/>
          </a:xfrm>
          <a:prstGeom prst="rect">
            <a:avLst/>
          </a:prstGeom>
        </p:spPr>
      </p:pic>
    </p:spTree>
    <p:extLst>
      <p:ext uri="{BB962C8B-B14F-4D97-AF65-F5344CB8AC3E}">
        <p14:creationId xmlns:p14="http://schemas.microsoft.com/office/powerpoint/2010/main" val="29343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7-09 at 9.51.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37" y="345646"/>
            <a:ext cx="7507753" cy="5805414"/>
          </a:xfrm>
          <a:prstGeom prst="rect">
            <a:avLst/>
          </a:prstGeom>
        </p:spPr>
      </p:pic>
      <p:sp>
        <p:nvSpPr>
          <p:cNvPr id="2" name="TextBox 1"/>
          <p:cNvSpPr txBox="1"/>
          <p:nvPr/>
        </p:nvSpPr>
        <p:spPr>
          <a:xfrm>
            <a:off x="1131570" y="891540"/>
            <a:ext cx="2320290" cy="369332"/>
          </a:xfrm>
          <a:prstGeom prst="rect">
            <a:avLst/>
          </a:prstGeom>
          <a:solidFill>
            <a:schemeClr val="bg1"/>
          </a:solidFill>
        </p:spPr>
        <p:txBody>
          <a:bodyPr wrap="square" rtlCol="0">
            <a:spAutoFit/>
          </a:bodyPr>
          <a:lstStyle/>
          <a:p>
            <a:r>
              <a:rPr lang="en-US" b="1" dirty="0">
                <a:solidFill>
                  <a:srgbClr val="FF0000"/>
                </a:solidFill>
              </a:rPr>
              <a:t>Example 1 p.217</a:t>
            </a:r>
          </a:p>
        </p:txBody>
      </p:sp>
    </p:spTree>
    <p:extLst>
      <p:ext uri="{BB962C8B-B14F-4D97-AF65-F5344CB8AC3E}">
        <p14:creationId xmlns:p14="http://schemas.microsoft.com/office/powerpoint/2010/main" val="4140761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0862" y="1010652"/>
            <a:ext cx="7561847" cy="923330"/>
          </a:xfrm>
          <a:prstGeom prst="rect">
            <a:avLst/>
          </a:prstGeom>
          <a:noFill/>
        </p:spPr>
        <p:txBody>
          <a:bodyPr wrap="square" rtlCol="0">
            <a:spAutoFit/>
          </a:bodyPr>
          <a:lstStyle/>
          <a:p>
            <a:pPr defTabSz="914400"/>
            <a:r>
              <a:rPr lang="en-US" sz="2700" b="1" dirty="0">
                <a:solidFill>
                  <a:prstClr val="black"/>
                </a:solidFill>
              </a:rPr>
              <a:t>MAKING DESMOS STUDENT ACTIVITIES</a:t>
            </a:r>
          </a:p>
          <a:p>
            <a:pPr defTabSz="914400"/>
            <a:r>
              <a:rPr lang="en-US" sz="2700" b="1" dirty="0">
                <a:solidFill>
                  <a:prstClr val="black"/>
                </a:solidFill>
              </a:rPr>
              <a:t>              </a:t>
            </a:r>
            <a:r>
              <a:rPr lang="en-US" sz="2700" b="1" dirty="0" err="1">
                <a:solidFill>
                  <a:srgbClr val="4472C4"/>
                </a:solidFill>
              </a:rPr>
              <a:t>teacher.desmos.com</a:t>
            </a:r>
            <a:endParaRPr lang="en-US" sz="2700" b="1" dirty="0">
              <a:solidFill>
                <a:prstClr val="black"/>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475"/>
          <a:stretch/>
        </p:blipFill>
        <p:spPr>
          <a:xfrm>
            <a:off x="406830" y="2049167"/>
            <a:ext cx="8653599" cy="3411080"/>
          </a:xfrm>
          <a:prstGeom prst="rect">
            <a:avLst/>
          </a:prstGeom>
        </p:spPr>
      </p:pic>
      <p:sp>
        <p:nvSpPr>
          <p:cNvPr id="6" name="TextBox 5"/>
          <p:cNvSpPr txBox="1"/>
          <p:nvPr/>
        </p:nvSpPr>
        <p:spPr>
          <a:xfrm>
            <a:off x="5459278" y="5528772"/>
            <a:ext cx="3684722" cy="369332"/>
          </a:xfrm>
          <a:prstGeom prst="rect">
            <a:avLst/>
          </a:prstGeom>
          <a:noFill/>
        </p:spPr>
        <p:txBody>
          <a:bodyPr wrap="square" rtlCol="0">
            <a:spAutoFit/>
          </a:bodyPr>
          <a:lstStyle/>
          <a:p>
            <a:pPr defTabSz="914400"/>
            <a:r>
              <a:rPr lang="en-US" b="1" dirty="0">
                <a:solidFill>
                  <a:srgbClr val="FF0000"/>
                </a:solidFill>
              </a:rPr>
              <a:t>Sign in with your teacher account</a:t>
            </a:r>
          </a:p>
        </p:txBody>
      </p:sp>
      <p:cxnSp>
        <p:nvCxnSpPr>
          <p:cNvPr id="8" name="Straight Arrow Connector 7"/>
          <p:cNvCxnSpPr/>
          <p:nvPr/>
        </p:nvCxnSpPr>
        <p:spPr>
          <a:xfrm flipH="1" flipV="1">
            <a:off x="8694549" y="2821660"/>
            <a:ext cx="23248" cy="288023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336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79306"/>
            <a:ext cx="8135197" cy="3408981"/>
          </a:xfrm>
          <a:prstGeom prst="rect">
            <a:avLst/>
          </a:prstGeom>
        </p:spPr>
      </p:pic>
    </p:spTree>
    <p:extLst>
      <p:ext uri="{BB962C8B-B14F-4D97-AF65-F5344CB8AC3E}">
        <p14:creationId xmlns:p14="http://schemas.microsoft.com/office/powerpoint/2010/main" val="728016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18228624-2AED-B94F-A1C4-E786892313DD}"/>
              </a:ext>
            </a:extLst>
          </p:cNvPr>
          <p:cNvPicPr>
            <a:picLocks noChangeAspect="1"/>
          </p:cNvPicPr>
          <p:nvPr/>
        </p:nvPicPr>
        <p:blipFill>
          <a:blip r:embed="rId2"/>
          <a:stretch>
            <a:fillRect/>
          </a:stretch>
        </p:blipFill>
        <p:spPr>
          <a:xfrm>
            <a:off x="-1" y="1065944"/>
            <a:ext cx="10153295" cy="5247770"/>
          </a:xfrm>
          <a:prstGeom prst="rect">
            <a:avLst/>
          </a:prstGeom>
        </p:spPr>
      </p:pic>
      <p:sp>
        <p:nvSpPr>
          <p:cNvPr id="3" name="TextBox 2"/>
          <p:cNvSpPr txBox="1"/>
          <p:nvPr/>
        </p:nvSpPr>
        <p:spPr>
          <a:xfrm>
            <a:off x="988018" y="329739"/>
            <a:ext cx="6811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USE A PRE-MADE ACTIVITY OR CREATE YOUR OWN</a:t>
            </a:r>
          </a:p>
        </p:txBody>
      </p:sp>
      <p:sp>
        <p:nvSpPr>
          <p:cNvPr id="4" name="TextBox 3"/>
          <p:cNvSpPr txBox="1"/>
          <p:nvPr/>
        </p:nvSpPr>
        <p:spPr>
          <a:xfrm>
            <a:off x="1388759" y="6403588"/>
            <a:ext cx="3591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CLICK ON CUSTOM</a:t>
            </a:r>
          </a:p>
        </p:txBody>
      </p:sp>
      <p:cxnSp>
        <p:nvCxnSpPr>
          <p:cNvPr id="6" name="Straight Arrow Connector 5"/>
          <p:cNvCxnSpPr>
            <a:cxnSpLocks/>
          </p:cNvCxnSpPr>
          <p:nvPr/>
        </p:nvCxnSpPr>
        <p:spPr>
          <a:xfrm flipH="1" flipV="1">
            <a:off x="488198" y="3109488"/>
            <a:ext cx="900561" cy="329410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971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0675"/>
            <a:ext cx="8769909" cy="3520860"/>
          </a:xfrm>
          <a:prstGeom prst="rect">
            <a:avLst/>
          </a:prstGeom>
        </p:spPr>
      </p:pic>
      <p:sp>
        <p:nvSpPr>
          <p:cNvPr id="3" name="TextBox 2"/>
          <p:cNvSpPr txBox="1"/>
          <p:nvPr/>
        </p:nvSpPr>
        <p:spPr>
          <a:xfrm>
            <a:off x="2743200" y="961864"/>
            <a:ext cx="6613902" cy="461665"/>
          </a:xfrm>
          <a:prstGeom prst="rect">
            <a:avLst/>
          </a:prstGeom>
          <a:noFill/>
        </p:spPr>
        <p:txBody>
          <a:bodyPr wrap="square" rtlCol="0">
            <a:spAutoFit/>
          </a:bodyPr>
          <a:lstStyle/>
          <a:p>
            <a:pPr defTabSz="914400"/>
            <a:r>
              <a:rPr lang="en-US" sz="2400" b="1" dirty="0">
                <a:solidFill>
                  <a:srgbClr val="FF0000"/>
                </a:solidFill>
              </a:rPr>
              <a:t>CREATE A NEW ACTIVITY</a:t>
            </a:r>
          </a:p>
        </p:txBody>
      </p:sp>
      <p:cxnSp>
        <p:nvCxnSpPr>
          <p:cNvPr id="5" name="Straight Arrow Connector 4"/>
          <p:cNvCxnSpPr/>
          <p:nvPr/>
        </p:nvCxnSpPr>
        <p:spPr>
          <a:xfrm>
            <a:off x="6148953" y="1171090"/>
            <a:ext cx="2069024" cy="91827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316" y="1949074"/>
            <a:ext cx="7543800" cy="2840465"/>
          </a:xfrm>
          <a:prstGeom prst="rect">
            <a:avLst/>
          </a:prstGeom>
        </p:spPr>
      </p:pic>
      <p:sp>
        <p:nvSpPr>
          <p:cNvPr id="3" name="TextBox 2"/>
          <p:cNvSpPr txBox="1"/>
          <p:nvPr/>
        </p:nvSpPr>
        <p:spPr>
          <a:xfrm>
            <a:off x="2766448" y="1205962"/>
            <a:ext cx="5323668" cy="461665"/>
          </a:xfrm>
          <a:prstGeom prst="rect">
            <a:avLst/>
          </a:prstGeom>
          <a:noFill/>
        </p:spPr>
        <p:txBody>
          <a:bodyPr wrap="square" rtlCol="0">
            <a:spAutoFit/>
          </a:bodyPr>
          <a:lstStyle/>
          <a:p>
            <a:pPr defTabSz="914400"/>
            <a:r>
              <a:rPr lang="en-US" sz="2400" b="1">
                <a:solidFill>
                  <a:srgbClr val="FF0000"/>
                </a:solidFill>
              </a:rPr>
              <a:t>NAME YOUR ACTIVITY</a:t>
            </a:r>
          </a:p>
        </p:txBody>
      </p:sp>
    </p:spTree>
    <p:extLst>
      <p:ext uri="{BB962C8B-B14F-4D97-AF65-F5344CB8AC3E}">
        <p14:creationId xmlns:p14="http://schemas.microsoft.com/office/powerpoint/2010/main" val="623189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24" y="2234662"/>
            <a:ext cx="7543800" cy="2537364"/>
          </a:xfrm>
          <a:prstGeom prst="rect">
            <a:avLst/>
          </a:prstGeom>
        </p:spPr>
      </p:pic>
      <p:sp>
        <p:nvSpPr>
          <p:cNvPr id="3" name="TextBox 2"/>
          <p:cNvSpPr txBox="1"/>
          <p:nvPr/>
        </p:nvSpPr>
        <p:spPr>
          <a:xfrm>
            <a:off x="592810" y="1101348"/>
            <a:ext cx="8380709" cy="461665"/>
          </a:xfrm>
          <a:prstGeom prst="rect">
            <a:avLst/>
          </a:prstGeom>
          <a:noFill/>
        </p:spPr>
        <p:txBody>
          <a:bodyPr wrap="square" rtlCol="0">
            <a:spAutoFit/>
          </a:bodyPr>
          <a:lstStyle/>
          <a:p>
            <a:pPr defTabSz="914400"/>
            <a:r>
              <a:rPr lang="en-US" sz="2400" b="1" dirty="0">
                <a:solidFill>
                  <a:srgbClr val="FF0000"/>
                </a:solidFill>
              </a:rPr>
              <a:t>THIS ACTIVITY USES THE DATA FROM EXAMPLE 1 ON PAGE 45</a:t>
            </a:r>
          </a:p>
        </p:txBody>
      </p:sp>
    </p:spTree>
    <p:extLst>
      <p:ext uri="{BB962C8B-B14F-4D97-AF65-F5344CB8AC3E}">
        <p14:creationId xmlns:p14="http://schemas.microsoft.com/office/powerpoint/2010/main" val="663137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87" y="2115035"/>
            <a:ext cx="7543800" cy="2768511"/>
          </a:xfrm>
          <a:prstGeom prst="rect">
            <a:avLst/>
          </a:prstGeom>
        </p:spPr>
      </p:pic>
      <p:sp>
        <p:nvSpPr>
          <p:cNvPr id="3" name="TextBox 2"/>
          <p:cNvSpPr txBox="1"/>
          <p:nvPr/>
        </p:nvSpPr>
        <p:spPr>
          <a:xfrm>
            <a:off x="836909" y="1229209"/>
            <a:ext cx="7578671" cy="461665"/>
          </a:xfrm>
          <a:prstGeom prst="rect">
            <a:avLst/>
          </a:prstGeom>
          <a:noFill/>
        </p:spPr>
        <p:txBody>
          <a:bodyPr wrap="square" rtlCol="0">
            <a:spAutoFit/>
          </a:bodyPr>
          <a:lstStyle/>
          <a:p>
            <a:pPr defTabSz="914400"/>
            <a:r>
              <a:rPr lang="en-US" sz="2400" b="1">
                <a:solidFill>
                  <a:srgbClr val="FF0000"/>
                </a:solidFill>
              </a:rPr>
              <a:t>A BASIC ACTIVITY WILL USUSALLY CONSIST OF A GRAPH</a:t>
            </a:r>
          </a:p>
        </p:txBody>
      </p:sp>
      <p:sp>
        <p:nvSpPr>
          <p:cNvPr id="4" name="TextBox 3"/>
          <p:cNvSpPr txBox="1"/>
          <p:nvPr/>
        </p:nvSpPr>
        <p:spPr>
          <a:xfrm>
            <a:off x="1755183" y="5227772"/>
            <a:ext cx="2894309" cy="369332"/>
          </a:xfrm>
          <a:prstGeom prst="rect">
            <a:avLst/>
          </a:prstGeom>
          <a:noFill/>
        </p:spPr>
        <p:txBody>
          <a:bodyPr wrap="square" rtlCol="0">
            <a:spAutoFit/>
          </a:bodyPr>
          <a:lstStyle/>
          <a:p>
            <a:pPr defTabSz="914400"/>
            <a:r>
              <a:rPr lang="en-US" b="1">
                <a:solidFill>
                  <a:srgbClr val="FF0000"/>
                </a:solidFill>
              </a:rPr>
              <a:t>CLICK ON THE GRAPH BOX</a:t>
            </a:r>
          </a:p>
        </p:txBody>
      </p:sp>
      <p:cxnSp>
        <p:nvCxnSpPr>
          <p:cNvPr id="6" name="Straight Arrow Connector 5"/>
          <p:cNvCxnSpPr/>
          <p:nvPr/>
        </p:nvCxnSpPr>
        <p:spPr>
          <a:xfrm flipH="1" flipV="1">
            <a:off x="3405753" y="3065758"/>
            <a:ext cx="11624" cy="206902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402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20" y="1682697"/>
            <a:ext cx="7543800" cy="4060031"/>
          </a:xfrm>
          <a:prstGeom prst="rect">
            <a:avLst/>
          </a:prstGeom>
        </p:spPr>
      </p:pic>
      <p:sp>
        <p:nvSpPr>
          <p:cNvPr id="3" name="TextBox 2"/>
          <p:cNvSpPr txBox="1"/>
          <p:nvPr/>
        </p:nvSpPr>
        <p:spPr>
          <a:xfrm>
            <a:off x="2092273" y="1136219"/>
            <a:ext cx="6288437" cy="415498"/>
          </a:xfrm>
          <a:prstGeom prst="rect">
            <a:avLst/>
          </a:prstGeom>
          <a:noFill/>
        </p:spPr>
        <p:txBody>
          <a:bodyPr wrap="square" rtlCol="0">
            <a:spAutoFit/>
          </a:bodyPr>
          <a:lstStyle/>
          <a:p>
            <a:pPr defTabSz="914400"/>
            <a:r>
              <a:rPr lang="en-US" sz="2100" b="1">
                <a:solidFill>
                  <a:srgbClr val="FF0000"/>
                </a:solidFill>
              </a:rPr>
              <a:t>THE DESMOS CALCULATOR SCREEN</a:t>
            </a:r>
          </a:p>
        </p:txBody>
      </p:sp>
    </p:spTree>
    <p:extLst>
      <p:ext uri="{BB962C8B-B14F-4D97-AF65-F5344CB8AC3E}">
        <p14:creationId xmlns:p14="http://schemas.microsoft.com/office/powerpoint/2010/main" val="546459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73" y="1822181"/>
            <a:ext cx="7543800" cy="4065678"/>
          </a:xfrm>
          <a:prstGeom prst="rect">
            <a:avLst/>
          </a:prstGeom>
        </p:spPr>
      </p:pic>
      <p:sp>
        <p:nvSpPr>
          <p:cNvPr id="3" name="TextBox 2"/>
          <p:cNvSpPr txBox="1"/>
          <p:nvPr/>
        </p:nvSpPr>
        <p:spPr>
          <a:xfrm>
            <a:off x="1162374" y="1031607"/>
            <a:ext cx="5405033" cy="461665"/>
          </a:xfrm>
          <a:prstGeom prst="rect">
            <a:avLst/>
          </a:prstGeom>
          <a:noFill/>
        </p:spPr>
        <p:txBody>
          <a:bodyPr wrap="square" rtlCol="0">
            <a:spAutoFit/>
          </a:bodyPr>
          <a:lstStyle/>
          <a:p>
            <a:pPr defTabSz="914400"/>
            <a:r>
              <a:rPr lang="en-US" sz="2400" b="1" dirty="0">
                <a:solidFill>
                  <a:srgbClr val="FF0000"/>
                </a:solidFill>
              </a:rPr>
              <a:t>CLICK ON THE “+” TAB, THEN “TABLE”</a:t>
            </a:r>
          </a:p>
        </p:txBody>
      </p:sp>
      <p:cxnSp>
        <p:nvCxnSpPr>
          <p:cNvPr id="5" name="Straight Arrow Connector 4"/>
          <p:cNvCxnSpPr/>
          <p:nvPr/>
        </p:nvCxnSpPr>
        <p:spPr>
          <a:xfrm flipH="1">
            <a:off x="1883044" y="1508179"/>
            <a:ext cx="371960" cy="1487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173638" y="1470187"/>
            <a:ext cx="2964050" cy="22697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531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8601"/>
            <a:ext cx="8299343" cy="4184300"/>
          </a:xfrm>
          <a:prstGeom prst="rect">
            <a:avLst/>
          </a:prstGeom>
        </p:spPr>
      </p:pic>
      <p:sp>
        <p:nvSpPr>
          <p:cNvPr id="3" name="TextBox 2"/>
          <p:cNvSpPr txBox="1"/>
          <p:nvPr/>
        </p:nvSpPr>
        <p:spPr>
          <a:xfrm>
            <a:off x="1743559" y="1171092"/>
            <a:ext cx="6753387" cy="461665"/>
          </a:xfrm>
          <a:prstGeom prst="rect">
            <a:avLst/>
          </a:prstGeom>
          <a:noFill/>
        </p:spPr>
        <p:txBody>
          <a:bodyPr wrap="square" rtlCol="0">
            <a:spAutoFit/>
          </a:bodyPr>
          <a:lstStyle/>
          <a:p>
            <a:pPr defTabSz="914400"/>
            <a:r>
              <a:rPr lang="en-US" sz="2400" b="1">
                <a:solidFill>
                  <a:srgbClr val="FF0000"/>
                </a:solidFill>
              </a:rPr>
              <a:t>ENTER THE DATA INTO THE TABLE</a:t>
            </a:r>
          </a:p>
        </p:txBody>
      </p:sp>
    </p:spTree>
    <p:extLst>
      <p:ext uri="{BB962C8B-B14F-4D97-AF65-F5344CB8AC3E}">
        <p14:creationId xmlns:p14="http://schemas.microsoft.com/office/powerpoint/2010/main" val="100738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1.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630"/>
            <a:ext cx="8661400" cy="4673600"/>
          </a:xfrm>
          <a:prstGeom prst="rect">
            <a:avLst/>
          </a:prstGeom>
        </p:spPr>
      </p:pic>
    </p:spTree>
    <p:extLst>
      <p:ext uri="{BB962C8B-B14F-4D97-AF65-F5344CB8AC3E}">
        <p14:creationId xmlns:p14="http://schemas.microsoft.com/office/powerpoint/2010/main" val="282167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78" y="1879331"/>
            <a:ext cx="7543800" cy="3967560"/>
          </a:xfrm>
          <a:prstGeom prst="rect">
            <a:avLst/>
          </a:prstGeom>
        </p:spPr>
      </p:pic>
      <p:sp>
        <p:nvSpPr>
          <p:cNvPr id="3" name="TextBox 2"/>
          <p:cNvSpPr txBox="1"/>
          <p:nvPr/>
        </p:nvSpPr>
        <p:spPr>
          <a:xfrm>
            <a:off x="1600200" y="1333822"/>
            <a:ext cx="7543800" cy="415498"/>
          </a:xfrm>
          <a:prstGeom prst="rect">
            <a:avLst/>
          </a:prstGeom>
          <a:noFill/>
        </p:spPr>
        <p:txBody>
          <a:bodyPr wrap="square" rtlCol="0">
            <a:spAutoFit/>
          </a:bodyPr>
          <a:lstStyle/>
          <a:p>
            <a:pPr defTabSz="914400"/>
            <a:r>
              <a:rPr lang="en-US" sz="2100" b="1">
                <a:solidFill>
                  <a:srgbClr val="FF0000"/>
                </a:solidFill>
              </a:rPr>
              <a:t>YOU CAN PREVIEW WHAT STUDENTS WILL SEE</a:t>
            </a:r>
          </a:p>
        </p:txBody>
      </p:sp>
    </p:spTree>
    <p:extLst>
      <p:ext uri="{BB962C8B-B14F-4D97-AF65-F5344CB8AC3E}">
        <p14:creationId xmlns:p14="http://schemas.microsoft.com/office/powerpoint/2010/main" val="344571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58" y="2496196"/>
            <a:ext cx="7543800" cy="1973882"/>
          </a:xfrm>
          <a:prstGeom prst="rect">
            <a:avLst/>
          </a:prstGeom>
        </p:spPr>
      </p:pic>
      <p:sp>
        <p:nvSpPr>
          <p:cNvPr id="3" name="TextBox 2"/>
          <p:cNvSpPr txBox="1"/>
          <p:nvPr/>
        </p:nvSpPr>
        <p:spPr>
          <a:xfrm>
            <a:off x="1941163" y="1659287"/>
            <a:ext cx="5707252" cy="461665"/>
          </a:xfrm>
          <a:prstGeom prst="rect">
            <a:avLst/>
          </a:prstGeom>
          <a:noFill/>
        </p:spPr>
        <p:txBody>
          <a:bodyPr wrap="square" rtlCol="0">
            <a:spAutoFit/>
          </a:bodyPr>
          <a:lstStyle/>
          <a:p>
            <a:pPr defTabSz="914400"/>
            <a:r>
              <a:rPr lang="en-US" sz="2400" b="1">
                <a:solidFill>
                  <a:srgbClr val="FF0000"/>
                </a:solidFill>
              </a:rPr>
              <a:t>YOU ARE DONE CREATING THE ACTIVITY </a:t>
            </a:r>
          </a:p>
        </p:txBody>
      </p:sp>
      <p:cxnSp>
        <p:nvCxnSpPr>
          <p:cNvPr id="5" name="Straight Arrow Connector 4"/>
          <p:cNvCxnSpPr/>
          <p:nvPr/>
        </p:nvCxnSpPr>
        <p:spPr>
          <a:xfrm>
            <a:off x="7125346" y="1903385"/>
            <a:ext cx="790414" cy="59281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607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44" y="2320710"/>
            <a:ext cx="8565485" cy="3619051"/>
          </a:xfrm>
          <a:prstGeom prst="rect">
            <a:avLst/>
          </a:prstGeom>
        </p:spPr>
      </p:pic>
      <p:sp>
        <p:nvSpPr>
          <p:cNvPr id="3" name="TextBox 2"/>
          <p:cNvSpPr txBox="1"/>
          <p:nvPr/>
        </p:nvSpPr>
        <p:spPr>
          <a:xfrm>
            <a:off x="581187" y="1043230"/>
            <a:ext cx="7962254" cy="830997"/>
          </a:xfrm>
          <a:prstGeom prst="rect">
            <a:avLst/>
          </a:prstGeom>
          <a:noFill/>
        </p:spPr>
        <p:txBody>
          <a:bodyPr wrap="square" rtlCol="0">
            <a:spAutoFit/>
          </a:bodyPr>
          <a:lstStyle/>
          <a:p>
            <a:pPr defTabSz="914400"/>
            <a:r>
              <a:rPr lang="en-US" sz="2400" b="1" dirty="0">
                <a:solidFill>
                  <a:srgbClr val="FF0000"/>
                </a:solidFill>
              </a:rPr>
              <a:t>STUDENTS WILL ACCESS THE ACTIVITY BY A CODE NAME.</a:t>
            </a:r>
          </a:p>
          <a:p>
            <a:pPr defTabSz="914400"/>
            <a:r>
              <a:rPr lang="en-US" sz="2400" b="1" dirty="0">
                <a:solidFill>
                  <a:srgbClr val="FF0000"/>
                </a:solidFill>
              </a:rPr>
              <a:t>                             CLICK CREATE A CLASS CODE</a:t>
            </a:r>
          </a:p>
        </p:txBody>
      </p:sp>
      <p:cxnSp>
        <p:nvCxnSpPr>
          <p:cNvPr id="4" name="Straight Arrow Connector 3"/>
          <p:cNvCxnSpPr/>
          <p:nvPr/>
        </p:nvCxnSpPr>
        <p:spPr>
          <a:xfrm>
            <a:off x="5614261" y="1670911"/>
            <a:ext cx="2138766" cy="19527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750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31" y="2028825"/>
            <a:ext cx="8507290" cy="3872324"/>
          </a:xfrm>
          <a:prstGeom prst="rect">
            <a:avLst/>
          </a:prstGeom>
        </p:spPr>
      </p:pic>
      <p:sp>
        <p:nvSpPr>
          <p:cNvPr id="3" name="TextBox 2"/>
          <p:cNvSpPr txBox="1"/>
          <p:nvPr/>
        </p:nvSpPr>
        <p:spPr>
          <a:xfrm>
            <a:off x="627682" y="1008359"/>
            <a:ext cx="7415939" cy="461665"/>
          </a:xfrm>
          <a:prstGeom prst="rect">
            <a:avLst/>
          </a:prstGeom>
          <a:noFill/>
        </p:spPr>
        <p:txBody>
          <a:bodyPr wrap="square" rtlCol="0">
            <a:spAutoFit/>
          </a:bodyPr>
          <a:lstStyle/>
          <a:p>
            <a:pPr defTabSz="914400"/>
            <a:r>
              <a:rPr lang="en-US" sz="2400" b="1" dirty="0">
                <a:solidFill>
                  <a:srgbClr val="FF0000"/>
                </a:solidFill>
              </a:rPr>
              <a:t>DESMOS ASSIGNS A CLASS CODE FOR YOUR ACTIVITY</a:t>
            </a:r>
          </a:p>
        </p:txBody>
      </p:sp>
      <p:cxnSp>
        <p:nvCxnSpPr>
          <p:cNvPr id="4" name="Straight Arrow Connector 3"/>
          <p:cNvCxnSpPr/>
          <p:nvPr/>
        </p:nvCxnSpPr>
        <p:spPr>
          <a:xfrm flipH="1">
            <a:off x="1801678" y="1508179"/>
            <a:ext cx="453326" cy="2347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52068" y="4937179"/>
            <a:ext cx="4626244" cy="415498"/>
          </a:xfrm>
          <a:prstGeom prst="rect">
            <a:avLst/>
          </a:prstGeom>
          <a:noFill/>
        </p:spPr>
        <p:txBody>
          <a:bodyPr wrap="square" rtlCol="0">
            <a:spAutoFit/>
          </a:bodyPr>
          <a:lstStyle/>
          <a:p>
            <a:pPr defTabSz="914400"/>
            <a:r>
              <a:rPr lang="en-US" sz="2100" b="1" dirty="0">
                <a:solidFill>
                  <a:srgbClr val="FF0000"/>
                </a:solidFill>
              </a:rPr>
              <a:t>GIVE THE ACTIVITY CODE TO STUDENTS</a:t>
            </a:r>
          </a:p>
        </p:txBody>
      </p:sp>
    </p:spTree>
    <p:extLst>
      <p:ext uri="{BB962C8B-B14F-4D97-AF65-F5344CB8AC3E}">
        <p14:creationId xmlns:p14="http://schemas.microsoft.com/office/powerpoint/2010/main" val="1538014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6" y="1975711"/>
            <a:ext cx="8483710" cy="4025039"/>
          </a:xfrm>
          <a:prstGeom prst="rect">
            <a:avLst/>
          </a:prstGeom>
        </p:spPr>
      </p:pic>
      <p:sp>
        <p:nvSpPr>
          <p:cNvPr id="3" name="TextBox 2"/>
          <p:cNvSpPr txBox="1"/>
          <p:nvPr/>
        </p:nvSpPr>
        <p:spPr>
          <a:xfrm>
            <a:off x="13236" y="1031606"/>
            <a:ext cx="8995153" cy="738664"/>
          </a:xfrm>
          <a:prstGeom prst="rect">
            <a:avLst/>
          </a:prstGeom>
          <a:noFill/>
        </p:spPr>
        <p:txBody>
          <a:bodyPr wrap="square" rtlCol="0">
            <a:spAutoFit/>
          </a:bodyPr>
          <a:lstStyle/>
          <a:p>
            <a:pPr defTabSz="914400"/>
            <a:r>
              <a:rPr lang="en-US" sz="2100" b="1" dirty="0">
                <a:solidFill>
                  <a:srgbClr val="FF0000"/>
                </a:solidFill>
              </a:rPr>
              <a:t>STUDENTS CAN ACCESS ACTIVITIES YOU HAVE CREATED BY USING THE CLASS CODE FOR THAT ACTIVITY.  THEY ENTER THE CODE AT </a:t>
            </a:r>
            <a:r>
              <a:rPr lang="en-US" sz="2100" b="1" dirty="0" err="1">
                <a:solidFill>
                  <a:srgbClr val="0070C0"/>
                </a:solidFill>
              </a:rPr>
              <a:t>student.desmos.com</a:t>
            </a:r>
            <a:endParaRPr lang="en-US" sz="2100" b="1" dirty="0">
              <a:solidFill>
                <a:srgbClr val="0070C0"/>
              </a:solidFill>
            </a:endParaRPr>
          </a:p>
        </p:txBody>
      </p:sp>
      <p:cxnSp>
        <p:nvCxnSpPr>
          <p:cNvPr id="4" name="Straight Arrow Connector 3"/>
          <p:cNvCxnSpPr/>
          <p:nvPr/>
        </p:nvCxnSpPr>
        <p:spPr>
          <a:xfrm flipH="1">
            <a:off x="4637868" y="1747187"/>
            <a:ext cx="2127143" cy="2527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83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22" y="1804584"/>
            <a:ext cx="8020373" cy="3898637"/>
          </a:xfrm>
          <a:prstGeom prst="rect">
            <a:avLst/>
          </a:prstGeom>
        </p:spPr>
      </p:pic>
      <p:sp>
        <p:nvSpPr>
          <p:cNvPr id="3" name="TextBox 2"/>
          <p:cNvSpPr txBox="1"/>
          <p:nvPr/>
        </p:nvSpPr>
        <p:spPr>
          <a:xfrm>
            <a:off x="627681" y="1008359"/>
            <a:ext cx="8310967" cy="461665"/>
          </a:xfrm>
          <a:prstGeom prst="rect">
            <a:avLst/>
          </a:prstGeom>
          <a:noFill/>
        </p:spPr>
        <p:txBody>
          <a:bodyPr wrap="square" rtlCol="0">
            <a:spAutoFit/>
          </a:bodyPr>
          <a:lstStyle/>
          <a:p>
            <a:pPr defTabSz="914400"/>
            <a:r>
              <a:rPr lang="en-US" sz="2400" b="1" dirty="0">
                <a:solidFill>
                  <a:srgbClr val="FF0000"/>
                </a:solidFill>
              </a:rPr>
              <a:t>THIS IS THE CLASS CODE FOR THE EXAMPLE 1 P.45 ACTIVITY </a:t>
            </a:r>
          </a:p>
        </p:txBody>
      </p:sp>
      <p:cxnSp>
        <p:nvCxnSpPr>
          <p:cNvPr id="4" name="Straight Arrow Connector 3"/>
          <p:cNvCxnSpPr/>
          <p:nvPr/>
        </p:nvCxnSpPr>
        <p:spPr>
          <a:xfrm>
            <a:off x="4451889" y="1446940"/>
            <a:ext cx="23248" cy="2571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686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85" y="2215289"/>
            <a:ext cx="8945718" cy="3456017"/>
          </a:xfrm>
          <a:prstGeom prst="rect">
            <a:avLst/>
          </a:prstGeom>
        </p:spPr>
      </p:pic>
      <p:sp>
        <p:nvSpPr>
          <p:cNvPr id="3" name="TextBox 2"/>
          <p:cNvSpPr txBox="1"/>
          <p:nvPr/>
        </p:nvSpPr>
        <p:spPr>
          <a:xfrm>
            <a:off x="-81366" y="1043230"/>
            <a:ext cx="9166569" cy="784830"/>
          </a:xfrm>
          <a:prstGeom prst="rect">
            <a:avLst/>
          </a:prstGeom>
          <a:noFill/>
        </p:spPr>
        <p:txBody>
          <a:bodyPr wrap="square" rtlCol="0">
            <a:spAutoFit/>
          </a:bodyPr>
          <a:lstStyle/>
          <a:p>
            <a:pPr algn="ctr" defTabSz="914400"/>
            <a:r>
              <a:rPr lang="en-US" sz="2250" b="1" dirty="0">
                <a:solidFill>
                  <a:srgbClr val="FF0000"/>
                </a:solidFill>
              </a:rPr>
              <a:t>STUDENTS WILL NOW BE TAKEN TO THE SIGN-IN SCREEN.</a:t>
            </a:r>
          </a:p>
          <a:p>
            <a:pPr algn="ctr" defTabSz="914400"/>
            <a:r>
              <a:rPr lang="en-US" sz="2250" b="1" dirty="0">
                <a:solidFill>
                  <a:srgbClr val="FF0000"/>
                </a:solidFill>
              </a:rPr>
              <a:t>  THEY SHOULD SIGN IN WITH THEIR PERSONAL ACCOUNT INFORMATION.</a:t>
            </a:r>
          </a:p>
        </p:txBody>
      </p:sp>
      <p:cxnSp>
        <p:nvCxnSpPr>
          <p:cNvPr id="4" name="Straight Arrow Connector 3"/>
          <p:cNvCxnSpPr/>
          <p:nvPr/>
        </p:nvCxnSpPr>
        <p:spPr>
          <a:xfrm>
            <a:off x="5067946" y="1804977"/>
            <a:ext cx="1743560" cy="21828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305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80" y="2342182"/>
            <a:ext cx="8603663" cy="3221135"/>
          </a:xfrm>
          <a:prstGeom prst="rect">
            <a:avLst/>
          </a:prstGeom>
        </p:spPr>
      </p:pic>
      <p:sp>
        <p:nvSpPr>
          <p:cNvPr id="3" name="TextBox 2"/>
          <p:cNvSpPr txBox="1"/>
          <p:nvPr/>
        </p:nvSpPr>
        <p:spPr>
          <a:xfrm>
            <a:off x="999642" y="1240833"/>
            <a:ext cx="7915759" cy="830997"/>
          </a:xfrm>
          <a:prstGeom prst="rect">
            <a:avLst/>
          </a:prstGeom>
          <a:noFill/>
        </p:spPr>
        <p:txBody>
          <a:bodyPr wrap="square" rtlCol="0">
            <a:spAutoFit/>
          </a:bodyPr>
          <a:lstStyle/>
          <a:p>
            <a:pPr defTabSz="914400"/>
            <a:r>
              <a:rPr lang="en-US" sz="2400" b="1" dirty="0">
                <a:solidFill>
                  <a:srgbClr val="FF0000"/>
                </a:solidFill>
              </a:rPr>
              <a:t>THEIR ACCOUNT NAME WILL APPEAR OR THEY CAN TYPE THAT NAME IN THE BOX, THEN CLICK “GO”.</a:t>
            </a:r>
          </a:p>
        </p:txBody>
      </p:sp>
      <p:sp>
        <p:nvSpPr>
          <p:cNvPr id="4" name="Rectangle 3"/>
          <p:cNvSpPr/>
          <p:nvPr/>
        </p:nvSpPr>
        <p:spPr>
          <a:xfrm>
            <a:off x="4393770" y="4204884"/>
            <a:ext cx="929899" cy="209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Tree>
    <p:extLst>
      <p:ext uri="{BB962C8B-B14F-4D97-AF65-F5344CB8AC3E}">
        <p14:creationId xmlns:p14="http://schemas.microsoft.com/office/powerpoint/2010/main" val="583016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54" y="1910327"/>
            <a:ext cx="8148234" cy="3875517"/>
          </a:xfrm>
          <a:prstGeom prst="rect">
            <a:avLst/>
          </a:prstGeom>
        </p:spPr>
      </p:pic>
      <p:sp>
        <p:nvSpPr>
          <p:cNvPr id="3" name="TextBox 2"/>
          <p:cNvSpPr txBox="1"/>
          <p:nvPr/>
        </p:nvSpPr>
        <p:spPr>
          <a:xfrm>
            <a:off x="709048" y="1019982"/>
            <a:ext cx="7462433" cy="830997"/>
          </a:xfrm>
          <a:prstGeom prst="rect">
            <a:avLst/>
          </a:prstGeom>
          <a:noFill/>
        </p:spPr>
        <p:txBody>
          <a:bodyPr wrap="square" rtlCol="0">
            <a:spAutoFit/>
          </a:bodyPr>
          <a:lstStyle/>
          <a:p>
            <a:pPr defTabSz="914400"/>
            <a:r>
              <a:rPr lang="en-US" sz="2400" b="1" dirty="0">
                <a:solidFill>
                  <a:srgbClr val="FF0000"/>
                </a:solidFill>
              </a:rPr>
              <a:t>NOW THEY CAN BEGIN YOUR ACTIVITY BY ENTERING THE COMMANDS UNDER THE TABLE.</a:t>
            </a:r>
          </a:p>
        </p:txBody>
      </p:sp>
      <p:cxnSp>
        <p:nvCxnSpPr>
          <p:cNvPr id="4" name="Straight Arrow Connector 3"/>
          <p:cNvCxnSpPr/>
          <p:nvPr/>
        </p:nvCxnSpPr>
        <p:spPr>
          <a:xfrm flipH="1">
            <a:off x="1243738" y="1729030"/>
            <a:ext cx="3777713" cy="34522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859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ANALYSIS</a:t>
            </a:r>
          </a:p>
        </p:txBody>
      </p:sp>
      <p:pic>
        <p:nvPicPr>
          <p:cNvPr id="4" name="Picture 3"/>
          <p:cNvPicPr>
            <a:picLocks noChangeAspect="1"/>
          </p:cNvPicPr>
          <p:nvPr/>
        </p:nvPicPr>
        <p:blipFill>
          <a:blip r:embed="rId3"/>
          <a:stretch>
            <a:fillRect/>
          </a:stretch>
        </p:blipFill>
        <p:spPr>
          <a:xfrm>
            <a:off x="425100" y="4"/>
            <a:ext cx="8363301" cy="6926073"/>
          </a:xfrm>
          <a:prstGeom prst="rect">
            <a:avLst/>
          </a:prstGeom>
        </p:spPr>
      </p:pic>
      <p:sp>
        <p:nvSpPr>
          <p:cNvPr id="6" name="TextBox 5"/>
          <p:cNvSpPr txBox="1"/>
          <p:nvPr/>
        </p:nvSpPr>
        <p:spPr>
          <a:xfrm>
            <a:off x="114300" y="406438"/>
            <a:ext cx="3263900" cy="1076671"/>
          </a:xfrm>
          <a:prstGeom prst="rect">
            <a:avLst/>
          </a:prstGeom>
          <a:noFill/>
        </p:spPr>
        <p:txBody>
          <a:bodyPr wrap="square" lIns="90875" tIns="45449" rIns="90875" bIns="45449" rtlCol="0">
            <a:spAutoFit/>
          </a:bodyPr>
          <a:lstStyle/>
          <a:p>
            <a:pPr algn="ctr" defTabSz="454422"/>
            <a:r>
              <a:rPr lang="en-US" sz="3200" b="1" dirty="0">
                <a:solidFill>
                  <a:prstClr val="black"/>
                </a:solidFill>
                <a:latin typeface="Arial"/>
                <a:cs typeface="Arial"/>
              </a:rPr>
              <a:t>REGRESSION ANALYSIS</a:t>
            </a:r>
          </a:p>
        </p:txBody>
      </p:sp>
      <p:sp>
        <p:nvSpPr>
          <p:cNvPr id="7" name="TextBox 6"/>
          <p:cNvSpPr txBox="1"/>
          <p:nvPr/>
        </p:nvSpPr>
        <p:spPr>
          <a:xfrm>
            <a:off x="6311900" y="609634"/>
            <a:ext cx="2832100" cy="1569113"/>
          </a:xfrm>
          <a:prstGeom prst="rect">
            <a:avLst/>
          </a:prstGeom>
          <a:noFill/>
        </p:spPr>
        <p:txBody>
          <a:bodyPr wrap="square" lIns="90875" tIns="45449" rIns="90875" bIns="45449" rtlCol="0">
            <a:spAutoFit/>
          </a:bodyPr>
          <a:lstStyle/>
          <a:p>
            <a:pPr algn="ctr" defTabSz="454422"/>
            <a:r>
              <a:rPr lang="en-US" sz="3200" b="1" dirty="0">
                <a:solidFill>
                  <a:prstClr val="black"/>
                </a:solidFill>
                <a:latin typeface="Curlz MT"/>
                <a:cs typeface="Curlz MT"/>
              </a:rPr>
              <a:t>USING MATH</a:t>
            </a:r>
          </a:p>
          <a:p>
            <a:pPr algn="ctr" defTabSz="454422"/>
            <a:r>
              <a:rPr lang="en-US" sz="3200" b="1" dirty="0">
                <a:solidFill>
                  <a:prstClr val="black"/>
                </a:solidFill>
                <a:latin typeface="Curlz MT"/>
                <a:cs typeface="Curlz MT"/>
              </a:rPr>
              <a:t>TO MAKE</a:t>
            </a:r>
            <a:br>
              <a:rPr lang="en-US" sz="3200" b="1" dirty="0">
                <a:solidFill>
                  <a:prstClr val="black"/>
                </a:solidFill>
                <a:latin typeface="Curlz MT"/>
                <a:cs typeface="Curlz MT"/>
              </a:rPr>
            </a:br>
            <a:r>
              <a:rPr lang="en-US" sz="3200" b="1" dirty="0">
                <a:solidFill>
                  <a:prstClr val="black"/>
                </a:solidFill>
                <a:latin typeface="Curlz MT"/>
                <a:cs typeface="Curlz MT"/>
              </a:rPr>
              <a:t>PREDICTIONS</a:t>
            </a:r>
          </a:p>
        </p:txBody>
      </p:sp>
    </p:spTree>
    <p:extLst>
      <p:ext uri="{BB962C8B-B14F-4D97-AF65-F5344CB8AC3E}">
        <p14:creationId xmlns:p14="http://schemas.microsoft.com/office/powerpoint/2010/main" val="3396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2.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596900"/>
            <a:ext cx="9118600" cy="5651500"/>
          </a:xfrm>
          <a:prstGeom prst="rect">
            <a:avLst/>
          </a:prstGeom>
        </p:spPr>
      </p:pic>
    </p:spTree>
    <p:extLst>
      <p:ext uri="{BB962C8B-B14F-4D97-AF65-F5344CB8AC3E}">
        <p14:creationId xmlns:p14="http://schemas.microsoft.com/office/powerpoint/2010/main" val="2030656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26378" y="5826021"/>
            <a:ext cx="5811851" cy="52461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0875" tIns="45449" rIns="90875" bIns="45449" rtlCol="0" anchor="ctr"/>
          <a:lstStyle/>
          <a:p>
            <a:pPr algn="ctr" defTabSz="454422"/>
            <a:endParaRPr lang="en-US">
              <a:solidFill>
                <a:prstClr val="white"/>
              </a:solidFill>
              <a:latin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 y="199389"/>
            <a:ext cx="7423150" cy="38842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 y="4606821"/>
            <a:ext cx="7416800" cy="1219200"/>
          </a:xfrm>
          <a:prstGeom prst="rect">
            <a:avLst/>
          </a:prstGeom>
        </p:spPr>
      </p:pic>
    </p:spTree>
    <p:extLst>
      <p:ext uri="{BB962C8B-B14F-4D97-AF65-F5344CB8AC3E}">
        <p14:creationId xmlns:p14="http://schemas.microsoft.com/office/powerpoint/2010/main" val="1797233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100" y="381000"/>
            <a:ext cx="8851900" cy="4247317"/>
          </a:xfrm>
          <a:prstGeom prst="rect">
            <a:avLst/>
          </a:prstGeom>
          <a:noFill/>
        </p:spPr>
        <p:txBody>
          <a:bodyPr wrap="square" rtlCol="0">
            <a:spAutoFit/>
          </a:bodyPr>
          <a:lstStyle/>
          <a:p>
            <a:pPr defTabSz="457200"/>
            <a:r>
              <a:rPr lang="en-US" dirty="0">
                <a:solidFill>
                  <a:prstClr val="black"/>
                </a:solidFill>
                <a:latin typeface="Calibri"/>
              </a:rPr>
              <a:t>The </a:t>
            </a:r>
            <a:r>
              <a:rPr lang="en-US" b="1" dirty="0">
                <a:solidFill>
                  <a:srgbClr val="008000"/>
                </a:solidFill>
                <a:latin typeface="Calibri"/>
              </a:rPr>
              <a:t>correlation coefficient</a:t>
            </a:r>
            <a:r>
              <a:rPr lang="en-US" b="1" dirty="0">
                <a:solidFill>
                  <a:srgbClr val="000000"/>
                </a:solidFill>
                <a:latin typeface="Calibri"/>
              </a:rPr>
              <a:t>, r, is a number between -1 and 1 inclusive that is used to judge how closely the line fits the data.  Negative correlation coefficients show negative correlations and positive correlation coefficients show positive correlation.  If the correlation coefficient is near 0, there is little or no correlation. </a:t>
            </a:r>
          </a:p>
          <a:p>
            <a:pPr defTabSz="457200"/>
            <a:endParaRPr lang="en-US" b="1" dirty="0">
              <a:solidFill>
                <a:srgbClr val="000000"/>
              </a:solidFill>
              <a:latin typeface="Calibri"/>
            </a:endParaRPr>
          </a:p>
          <a:p>
            <a:pPr defTabSz="457200"/>
            <a:r>
              <a:rPr lang="en-US" b="1" dirty="0">
                <a:solidFill>
                  <a:srgbClr val="000000"/>
                </a:solidFill>
                <a:latin typeface="Calibri"/>
              </a:rPr>
              <a:t>Correlation coefficients with an absolute value greater than 0.75 are considered to be </a:t>
            </a:r>
            <a:r>
              <a:rPr lang="en-US" b="1" dirty="0">
                <a:solidFill>
                  <a:srgbClr val="008000"/>
                </a:solidFill>
                <a:latin typeface="Calibri"/>
              </a:rPr>
              <a:t> strong correlations.  </a:t>
            </a:r>
          </a:p>
          <a:p>
            <a:pPr defTabSz="457200"/>
            <a:endParaRPr lang="en-US" b="1" dirty="0">
              <a:solidFill>
                <a:srgbClr val="008000"/>
              </a:solidFill>
              <a:latin typeface="Calibri"/>
            </a:endParaRPr>
          </a:p>
          <a:p>
            <a:pPr defTabSz="457200"/>
            <a:r>
              <a:rPr lang="en-US" b="1" dirty="0">
                <a:solidFill>
                  <a:srgbClr val="000000"/>
                </a:solidFill>
                <a:latin typeface="Calibri"/>
              </a:rPr>
              <a:t>Correlation coefficients with an absolute value less than 0.3 are considered </a:t>
            </a:r>
            <a:r>
              <a:rPr lang="en-US" b="1" dirty="0">
                <a:solidFill>
                  <a:srgbClr val="008000"/>
                </a:solidFill>
                <a:latin typeface="Calibri"/>
              </a:rPr>
              <a:t>weak correlations.</a:t>
            </a:r>
            <a:r>
              <a:rPr lang="en-US" dirty="0">
                <a:solidFill>
                  <a:srgbClr val="008000"/>
                </a:solidFill>
                <a:latin typeface="Calibri"/>
              </a:rPr>
              <a:t>  </a:t>
            </a:r>
          </a:p>
          <a:p>
            <a:pPr defTabSz="457200"/>
            <a:endParaRPr lang="en-US" b="1" dirty="0">
              <a:solidFill>
                <a:srgbClr val="008000"/>
              </a:solidFill>
              <a:latin typeface="Calibri"/>
            </a:endParaRPr>
          </a:p>
          <a:p>
            <a:pPr defTabSz="457200"/>
            <a:r>
              <a:rPr lang="en-US" b="1" dirty="0">
                <a:solidFill>
                  <a:prstClr val="black"/>
                </a:solidFill>
                <a:latin typeface="Calibri"/>
              </a:rPr>
              <a:t>Any other correlation is a </a:t>
            </a:r>
            <a:r>
              <a:rPr lang="en-US" b="1" dirty="0">
                <a:solidFill>
                  <a:srgbClr val="008000"/>
                </a:solidFill>
                <a:latin typeface="Calibri"/>
              </a:rPr>
              <a:t> moderate correlation.</a:t>
            </a:r>
          </a:p>
          <a:p>
            <a:pPr defTabSz="457200"/>
            <a:endParaRPr lang="en-US" b="1" dirty="0">
              <a:solidFill>
                <a:srgbClr val="008000"/>
              </a:solidFill>
              <a:latin typeface="Calibri"/>
            </a:endParaRPr>
          </a:p>
          <a:p>
            <a:pPr defTabSz="457200"/>
            <a:endParaRPr lang="en-US" b="1" dirty="0">
              <a:solidFill>
                <a:srgbClr val="008000"/>
              </a:solidFill>
              <a:latin typeface="Calibri"/>
            </a:endParaRPr>
          </a:p>
          <a:p>
            <a:pPr defTabSz="457200"/>
            <a:endParaRPr lang="en-US" b="1" dirty="0">
              <a:solidFill>
                <a:srgbClr val="008000"/>
              </a:solidFill>
              <a:latin typeface="Calibri"/>
            </a:endParaRPr>
          </a:p>
        </p:txBody>
      </p:sp>
      <p:pic>
        <p:nvPicPr>
          <p:cNvPr id="4" name="Picture 3"/>
          <p:cNvPicPr>
            <a:picLocks noChangeAspect="1"/>
          </p:cNvPicPr>
          <p:nvPr/>
        </p:nvPicPr>
        <p:blipFill>
          <a:blip r:embed="rId3"/>
          <a:stretch>
            <a:fillRect/>
          </a:stretch>
        </p:blipFill>
        <p:spPr>
          <a:xfrm>
            <a:off x="6908801" y="2916441"/>
            <a:ext cx="1866900" cy="11136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0094"/>
            <a:ext cx="9144000" cy="2942897"/>
          </a:xfrm>
          <a:prstGeom prst="rect">
            <a:avLst/>
          </a:prstGeom>
        </p:spPr>
      </p:pic>
    </p:spTree>
    <p:extLst>
      <p:ext uri="{BB962C8B-B14F-4D97-AF65-F5344CB8AC3E}">
        <p14:creationId xmlns:p14="http://schemas.microsoft.com/office/powerpoint/2010/main" val="36158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70" y="478790"/>
            <a:ext cx="6830060" cy="21923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30" y="3186430"/>
            <a:ext cx="6503670" cy="2854389"/>
          </a:xfrm>
          <a:prstGeom prst="rect">
            <a:avLst/>
          </a:prstGeom>
        </p:spPr>
      </p:pic>
      <p:sp>
        <p:nvSpPr>
          <p:cNvPr id="4" name="TextBox 3"/>
          <p:cNvSpPr txBox="1"/>
          <p:nvPr/>
        </p:nvSpPr>
        <p:spPr>
          <a:xfrm>
            <a:off x="331470" y="514350"/>
            <a:ext cx="551754" cy="307777"/>
          </a:xfrm>
          <a:prstGeom prst="rect">
            <a:avLst/>
          </a:prstGeom>
          <a:noFill/>
        </p:spPr>
        <p:txBody>
          <a:bodyPr wrap="none" rtlCol="0">
            <a:spAutoFit/>
          </a:bodyPr>
          <a:lstStyle/>
          <a:p>
            <a:r>
              <a:rPr lang="en-US" sz="1400" b="1" dirty="0">
                <a:solidFill>
                  <a:srgbClr val="FF0000"/>
                </a:solidFill>
              </a:rPr>
              <a:t>p. 49</a:t>
            </a:r>
          </a:p>
        </p:txBody>
      </p:sp>
    </p:spTree>
    <p:extLst>
      <p:ext uri="{BB962C8B-B14F-4D97-AF65-F5344CB8AC3E}">
        <p14:creationId xmlns:p14="http://schemas.microsoft.com/office/powerpoint/2010/main" val="855777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7-09 at 12.32.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94" y="1474229"/>
            <a:ext cx="7663606" cy="3745471"/>
          </a:xfrm>
          <a:prstGeom prst="rect">
            <a:avLst/>
          </a:prstGeom>
        </p:spPr>
      </p:pic>
      <p:pic>
        <p:nvPicPr>
          <p:cNvPr id="2" name="Picture 1"/>
          <p:cNvPicPr>
            <a:picLocks noChangeAspect="1"/>
          </p:cNvPicPr>
          <p:nvPr/>
        </p:nvPicPr>
        <p:blipFill>
          <a:blip r:embed="rId4"/>
          <a:stretch>
            <a:fillRect/>
          </a:stretch>
        </p:blipFill>
        <p:spPr>
          <a:xfrm>
            <a:off x="565994" y="2848610"/>
            <a:ext cx="3605875" cy="2371090"/>
          </a:xfrm>
          <a:prstGeom prst="rect">
            <a:avLst/>
          </a:prstGeom>
        </p:spPr>
      </p:pic>
    </p:spTree>
    <p:extLst>
      <p:ext uri="{BB962C8B-B14F-4D97-AF65-F5344CB8AC3E}">
        <p14:creationId xmlns:p14="http://schemas.microsoft.com/office/powerpoint/2010/main" val="1968198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12.32.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1930400"/>
            <a:ext cx="7505700" cy="2984500"/>
          </a:xfrm>
          <a:prstGeom prst="rect">
            <a:avLst/>
          </a:prstGeom>
        </p:spPr>
      </p:pic>
      <p:pic>
        <p:nvPicPr>
          <p:cNvPr id="3" name="Picture 2"/>
          <p:cNvPicPr>
            <a:picLocks noChangeAspect="1"/>
          </p:cNvPicPr>
          <p:nvPr/>
        </p:nvPicPr>
        <p:blipFill>
          <a:blip r:embed="rId4"/>
          <a:stretch>
            <a:fillRect/>
          </a:stretch>
        </p:blipFill>
        <p:spPr>
          <a:xfrm>
            <a:off x="971550" y="3541392"/>
            <a:ext cx="2540727" cy="1670688"/>
          </a:xfrm>
          <a:prstGeom prst="rect">
            <a:avLst/>
          </a:prstGeom>
        </p:spPr>
      </p:pic>
    </p:spTree>
    <p:extLst>
      <p:ext uri="{BB962C8B-B14F-4D97-AF65-F5344CB8AC3E}">
        <p14:creationId xmlns:p14="http://schemas.microsoft.com/office/powerpoint/2010/main" val="3683633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12.33.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0" y="-80001"/>
            <a:ext cx="4940300" cy="2844800"/>
          </a:xfrm>
          <a:prstGeom prst="rect">
            <a:avLst/>
          </a:prstGeom>
        </p:spPr>
      </p:pic>
      <p:pic>
        <p:nvPicPr>
          <p:cNvPr id="3" name="Picture 2" descr="Screen Shot 2016-07-09 at 12.34.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39516"/>
            <a:ext cx="4495800" cy="2120900"/>
          </a:xfrm>
          <a:prstGeom prst="rect">
            <a:avLst/>
          </a:prstGeom>
        </p:spPr>
      </p:pic>
      <p:pic>
        <p:nvPicPr>
          <p:cNvPr id="5" name="Picture 4"/>
          <p:cNvPicPr>
            <a:picLocks noChangeAspect="1"/>
          </p:cNvPicPr>
          <p:nvPr/>
        </p:nvPicPr>
        <p:blipFill>
          <a:blip r:embed="rId5"/>
          <a:stretch>
            <a:fillRect/>
          </a:stretch>
        </p:blipFill>
        <p:spPr>
          <a:xfrm>
            <a:off x="1724926" y="4053940"/>
            <a:ext cx="4114800" cy="2705741"/>
          </a:xfrm>
          <a:prstGeom prst="rect">
            <a:avLst/>
          </a:prstGeom>
        </p:spPr>
      </p:pic>
      <p:sp>
        <p:nvSpPr>
          <p:cNvPr id="6" name="TextBox 5"/>
          <p:cNvSpPr txBox="1"/>
          <p:nvPr/>
        </p:nvSpPr>
        <p:spPr>
          <a:xfrm>
            <a:off x="1428750" y="3199896"/>
            <a:ext cx="5577840" cy="923330"/>
          </a:xfrm>
          <a:prstGeom prst="rect">
            <a:avLst/>
          </a:prstGeom>
          <a:noFill/>
        </p:spPr>
        <p:txBody>
          <a:bodyPr wrap="square" rtlCol="0">
            <a:spAutoFit/>
          </a:bodyPr>
          <a:lstStyle/>
          <a:p>
            <a:r>
              <a:rPr lang="en-US" dirty="0"/>
              <a:t>Now repeat the regression keystrokes and your display will show the full analysis including the </a:t>
            </a:r>
            <a:r>
              <a:rPr lang="en-US"/>
              <a:t>correlation coefficient </a:t>
            </a:r>
            <a:r>
              <a:rPr lang="en-US" i="1"/>
              <a:t>r</a:t>
            </a:r>
            <a:r>
              <a:rPr lang="en-US"/>
              <a:t>. </a:t>
            </a:r>
          </a:p>
        </p:txBody>
      </p:sp>
    </p:spTree>
    <p:extLst>
      <p:ext uri="{BB962C8B-B14F-4D97-AF65-F5344CB8AC3E}">
        <p14:creationId xmlns:p14="http://schemas.microsoft.com/office/powerpoint/2010/main" val="2514108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12.36.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1308100"/>
            <a:ext cx="7137400" cy="4241800"/>
          </a:xfrm>
          <a:prstGeom prst="rect">
            <a:avLst/>
          </a:prstGeom>
        </p:spPr>
      </p:pic>
      <p:pic>
        <p:nvPicPr>
          <p:cNvPr id="3" name="Picture 2"/>
          <p:cNvPicPr>
            <a:picLocks noChangeAspect="1"/>
          </p:cNvPicPr>
          <p:nvPr/>
        </p:nvPicPr>
        <p:blipFill>
          <a:blip r:embed="rId4"/>
          <a:stretch>
            <a:fillRect/>
          </a:stretch>
        </p:blipFill>
        <p:spPr>
          <a:xfrm>
            <a:off x="1200150" y="3276076"/>
            <a:ext cx="3662680" cy="2408443"/>
          </a:xfrm>
          <a:prstGeom prst="rect">
            <a:avLst/>
          </a:prstGeom>
        </p:spPr>
      </p:pic>
    </p:spTree>
    <p:extLst>
      <p:ext uri="{BB962C8B-B14F-4D97-AF65-F5344CB8AC3E}">
        <p14:creationId xmlns:p14="http://schemas.microsoft.com/office/powerpoint/2010/main" val="2396247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35" y="0"/>
            <a:ext cx="9111065" cy="1015663"/>
          </a:xfrm>
          <a:prstGeom prst="rect">
            <a:avLst/>
          </a:prstGeom>
          <a:noFill/>
        </p:spPr>
        <p:txBody>
          <a:bodyPr wrap="square" rtlCol="0">
            <a:spAutoFit/>
          </a:bodyPr>
          <a:lstStyle/>
          <a:p>
            <a:r>
              <a:rPr lang="en-US" sz="2400" b="1" dirty="0">
                <a:solidFill>
                  <a:srgbClr val="2CA811"/>
                </a:solidFill>
              </a:rPr>
              <a:t>REGRESSION ANALYSIS USING DESMOS</a:t>
            </a:r>
          </a:p>
          <a:p>
            <a:r>
              <a:rPr lang="en-US" b="1" dirty="0">
                <a:solidFill>
                  <a:srgbClr val="FF0000"/>
                </a:solidFill>
              </a:rPr>
              <a:t>Enter the data in a table. Click on box 2.  Type  y1 ~ mx1 + b.   </a:t>
            </a:r>
            <a:r>
              <a:rPr lang="en-US" b="1" dirty="0" err="1">
                <a:solidFill>
                  <a:srgbClr val="FF0000"/>
                </a:solidFill>
              </a:rPr>
              <a:t>Desmos</a:t>
            </a:r>
            <a:r>
              <a:rPr lang="en-US" b="1" dirty="0">
                <a:solidFill>
                  <a:srgbClr val="FF0000"/>
                </a:solidFill>
              </a:rPr>
              <a:t> will subscript it for you.</a:t>
            </a:r>
          </a:p>
          <a:p>
            <a:endParaRPr lang="en-US" b="1" dirty="0">
              <a:solidFill>
                <a:srgbClr val="FF0000"/>
              </a:solidFill>
            </a:endParaRPr>
          </a:p>
        </p:txBody>
      </p:sp>
      <p:sp>
        <p:nvSpPr>
          <p:cNvPr id="6" name="TextBox 5"/>
          <p:cNvSpPr txBox="1"/>
          <p:nvPr/>
        </p:nvSpPr>
        <p:spPr>
          <a:xfrm>
            <a:off x="1655994" y="673152"/>
            <a:ext cx="9008195" cy="923330"/>
          </a:xfrm>
          <a:prstGeom prst="rect">
            <a:avLst/>
          </a:prstGeom>
          <a:noFill/>
        </p:spPr>
        <p:txBody>
          <a:bodyPr wrap="square" rtlCol="0">
            <a:spAutoFit/>
          </a:bodyPr>
          <a:lstStyle/>
          <a:p>
            <a:r>
              <a:rPr lang="en-US" b="1" dirty="0">
                <a:solidFill>
                  <a:srgbClr val="FF0000"/>
                </a:solidFill>
              </a:rPr>
              <a:t>Once the general linear regression equation is completed, </a:t>
            </a:r>
          </a:p>
          <a:p>
            <a:r>
              <a:rPr lang="en-US" b="1" dirty="0">
                <a:solidFill>
                  <a:srgbClr val="FF0000"/>
                </a:solidFill>
              </a:rPr>
              <a:t>the values for m, b, r</a:t>
            </a:r>
            <a:r>
              <a:rPr lang="en-US" b="1" baseline="30000" dirty="0">
                <a:solidFill>
                  <a:srgbClr val="FF0000"/>
                </a:solidFill>
              </a:rPr>
              <a:t>2</a:t>
            </a:r>
            <a:r>
              <a:rPr lang="en-US" b="1" dirty="0">
                <a:solidFill>
                  <a:srgbClr val="FF0000"/>
                </a:solidFill>
              </a:rPr>
              <a:t>, and r will be displayed.</a:t>
            </a:r>
          </a:p>
          <a:p>
            <a:endParaRPr lang="en-US" dirty="0"/>
          </a:p>
        </p:txBody>
      </p:sp>
      <p:sp>
        <p:nvSpPr>
          <p:cNvPr id="7" name="Rectangle 6"/>
          <p:cNvSpPr/>
          <p:nvPr/>
        </p:nvSpPr>
        <p:spPr>
          <a:xfrm>
            <a:off x="260812" y="5012379"/>
            <a:ext cx="1723625" cy="6917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28" y="1256601"/>
            <a:ext cx="8949362" cy="5601399"/>
          </a:xfrm>
          <a:prstGeom prst="rect">
            <a:avLst/>
          </a:prstGeom>
          <a:effectLst/>
        </p:spPr>
      </p:pic>
      <p:sp>
        <p:nvSpPr>
          <p:cNvPr id="3" name="Rectangle 2"/>
          <p:cNvSpPr/>
          <p:nvPr/>
        </p:nvSpPr>
        <p:spPr>
          <a:xfrm>
            <a:off x="445770" y="5863590"/>
            <a:ext cx="2183130" cy="845820"/>
          </a:xfrm>
          <a:prstGeom prst="rect">
            <a:avLst/>
          </a:prstGeom>
          <a:gradFill>
            <a:gsLst>
              <a:gs pos="0">
                <a:schemeClr val="bg1"/>
              </a:gs>
              <a:gs pos="100000">
                <a:schemeClr val="bg1"/>
              </a:gs>
            </a:gsLst>
          </a:gra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55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5522"/>
            <a:ext cx="6605730" cy="6858000"/>
          </a:xfrm>
          <a:prstGeom prst="rect">
            <a:avLst/>
          </a:prstGeom>
        </p:spPr>
      </p:pic>
      <p:pic>
        <p:nvPicPr>
          <p:cNvPr id="3" name="Picture 2" descr="Desmos.tiff"/>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75879" y="0"/>
            <a:ext cx="2757020" cy="714783"/>
          </a:xfrm>
          <a:prstGeom prst="rect">
            <a:avLst/>
          </a:prstGeom>
          <a:ln w="38100" cap="sq">
            <a:solidFill>
              <a:srgbClr val="008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686050" cy="343452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3111"/>
          <a:stretch/>
        </p:blipFill>
        <p:spPr>
          <a:xfrm>
            <a:off x="0" y="3931889"/>
            <a:ext cx="2672985" cy="1463071"/>
          </a:xfrm>
          <a:prstGeom prst="rect">
            <a:avLst/>
          </a:prstGeom>
        </p:spPr>
      </p:pic>
      <p:sp>
        <p:nvSpPr>
          <p:cNvPr id="5" name="TextBox 4"/>
          <p:cNvSpPr txBox="1"/>
          <p:nvPr/>
        </p:nvSpPr>
        <p:spPr>
          <a:xfrm>
            <a:off x="445770" y="3434522"/>
            <a:ext cx="994410" cy="461665"/>
          </a:xfrm>
          <a:prstGeom prst="rect">
            <a:avLst/>
          </a:prstGeom>
          <a:noFill/>
        </p:spPr>
        <p:txBody>
          <a:bodyPr wrap="square" rtlCol="0">
            <a:spAutoFit/>
          </a:bodyPr>
          <a:lstStyle/>
          <a:p>
            <a:r>
              <a:rPr lang="en-US" sz="800" b="1" dirty="0"/>
              <a:t>    .             .</a:t>
            </a:r>
          </a:p>
          <a:p>
            <a:r>
              <a:rPr lang="en-US" sz="800" b="1" dirty="0"/>
              <a:t>    .             .</a:t>
            </a:r>
          </a:p>
          <a:p>
            <a:r>
              <a:rPr lang="en-US" sz="800" b="1" dirty="0"/>
              <a:t>    .             .</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5" y="5639624"/>
            <a:ext cx="2696845" cy="1132263"/>
          </a:xfrm>
          <a:prstGeom prst="rect">
            <a:avLst/>
          </a:prstGeom>
        </p:spPr>
      </p:pic>
    </p:spTree>
    <p:extLst>
      <p:ext uri="{BB962C8B-B14F-4D97-AF65-F5344CB8AC3E}">
        <p14:creationId xmlns:p14="http://schemas.microsoft.com/office/powerpoint/2010/main" val="13491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2.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04" y="729365"/>
            <a:ext cx="7936842" cy="5291228"/>
          </a:xfrm>
          <a:prstGeom prst="rect">
            <a:avLst/>
          </a:prstGeom>
        </p:spPr>
      </p:pic>
    </p:spTree>
    <p:extLst>
      <p:ext uri="{BB962C8B-B14F-4D97-AF65-F5344CB8AC3E}">
        <p14:creationId xmlns:p14="http://schemas.microsoft.com/office/powerpoint/2010/main" val="2736750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2.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04800"/>
            <a:ext cx="8813800" cy="6248400"/>
          </a:xfrm>
          <a:prstGeom prst="rect">
            <a:avLst/>
          </a:prstGeom>
        </p:spPr>
      </p:pic>
    </p:spTree>
    <p:extLst>
      <p:ext uri="{BB962C8B-B14F-4D97-AF65-F5344CB8AC3E}">
        <p14:creationId xmlns:p14="http://schemas.microsoft.com/office/powerpoint/2010/main" val="417087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2.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939800"/>
            <a:ext cx="8648700" cy="4978400"/>
          </a:xfrm>
          <a:prstGeom prst="rect">
            <a:avLst/>
          </a:prstGeom>
        </p:spPr>
      </p:pic>
      <p:sp>
        <p:nvSpPr>
          <p:cNvPr id="3" name="TextBox 2"/>
          <p:cNvSpPr txBox="1"/>
          <p:nvPr/>
        </p:nvSpPr>
        <p:spPr>
          <a:xfrm>
            <a:off x="3200400" y="354330"/>
            <a:ext cx="2423160" cy="369332"/>
          </a:xfrm>
          <a:prstGeom prst="rect">
            <a:avLst/>
          </a:prstGeom>
          <a:noFill/>
        </p:spPr>
        <p:txBody>
          <a:bodyPr wrap="square" rtlCol="0">
            <a:spAutoFit/>
          </a:bodyPr>
          <a:lstStyle/>
          <a:p>
            <a:r>
              <a:rPr lang="en-US" b="1" dirty="0">
                <a:solidFill>
                  <a:srgbClr val="FF0000"/>
                </a:solidFill>
              </a:rPr>
              <a:t>Example 1  p.217</a:t>
            </a:r>
          </a:p>
        </p:txBody>
      </p:sp>
    </p:spTree>
    <p:extLst>
      <p:ext uri="{BB962C8B-B14F-4D97-AF65-F5344CB8AC3E}">
        <p14:creationId xmlns:p14="http://schemas.microsoft.com/office/powerpoint/2010/main" val="42017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9 at 9.52.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927100"/>
            <a:ext cx="8915400" cy="4991100"/>
          </a:xfrm>
          <a:prstGeom prst="rect">
            <a:avLst/>
          </a:prstGeom>
        </p:spPr>
      </p:pic>
    </p:spTree>
    <p:extLst>
      <p:ext uri="{BB962C8B-B14F-4D97-AF65-F5344CB8AC3E}">
        <p14:creationId xmlns:p14="http://schemas.microsoft.com/office/powerpoint/2010/main" val="200422119"/>
      </p:ext>
    </p:extLst>
  </p:cSld>
  <p:clrMapOvr>
    <a:masterClrMapping/>
  </p:clrMapOvr>
</p:sld>
</file>

<file path=ppt/theme/theme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2500</TotalTime>
  <Words>747</Words>
  <Application>Microsoft Macintosh PowerPoint</Application>
  <PresentationFormat>On-screen Show (4:3)</PresentationFormat>
  <Paragraphs>106</Paragraphs>
  <Slides>58</Slides>
  <Notes>19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58</vt:i4>
      </vt:variant>
    </vt:vector>
  </HeadingPairs>
  <TitlesOfParts>
    <vt:vector size="68" baseType="lpstr">
      <vt:lpstr>Arial</vt:lpstr>
      <vt:lpstr>Calibri</vt:lpstr>
      <vt:lpstr>Calibri Light</vt:lpstr>
      <vt:lpstr>Curlz MT</vt:lpstr>
      <vt:lpstr>9_Default Design</vt:lpstr>
      <vt:lpstr>6_Office Theme</vt:lpstr>
      <vt:lpstr>Office Theme</vt:lpstr>
      <vt:lpstr>3_Office Theme</vt:lpstr>
      <vt:lpstr>2_Office Theme</vt:lpstr>
      <vt:lpstr>7_Office Theme</vt:lpstr>
      <vt:lpstr>TECHNOLOGY FOR  STATISTICAL ANALYSIS  </vt:lpstr>
      <vt:lpstr>One Variable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SCATTER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REGRESSION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Sgroi</dc:creator>
  <cp:lastModifiedBy>Rich Sgroi</cp:lastModifiedBy>
  <cp:revision>195</cp:revision>
  <cp:lastPrinted>2018-05-07T23:19:46Z</cp:lastPrinted>
  <dcterms:created xsi:type="dcterms:W3CDTF">2013-10-18T18:55:28Z</dcterms:created>
  <dcterms:modified xsi:type="dcterms:W3CDTF">2020-08-19T11:48:08Z</dcterms:modified>
</cp:coreProperties>
</file>